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60" r:id="rId6"/>
    <p:sldId id="261" r:id="rId7"/>
    <p:sldId id="294" r:id="rId8"/>
    <p:sldId id="262" r:id="rId9"/>
    <p:sldId id="289" r:id="rId10"/>
    <p:sldId id="264" r:id="rId11"/>
    <p:sldId id="265" r:id="rId12"/>
    <p:sldId id="266" r:id="rId13"/>
    <p:sldId id="292" r:id="rId14"/>
    <p:sldId id="268" r:id="rId15"/>
    <p:sldId id="269" r:id="rId16"/>
    <p:sldId id="280" r:id="rId17"/>
    <p:sldId id="279" r:id="rId18"/>
    <p:sldId id="270" r:id="rId19"/>
    <p:sldId id="271" r:id="rId20"/>
    <p:sldId id="282" r:id="rId21"/>
    <p:sldId id="281" r:id="rId22"/>
    <p:sldId id="272" r:id="rId23"/>
    <p:sldId id="273" r:id="rId24"/>
    <p:sldId id="284" r:id="rId25"/>
    <p:sldId id="283" r:id="rId26"/>
    <p:sldId id="274" r:id="rId27"/>
    <p:sldId id="275" r:id="rId28"/>
    <p:sldId id="286" r:id="rId29"/>
    <p:sldId id="287" r:id="rId30"/>
    <p:sldId id="276" r:id="rId31"/>
    <p:sldId id="293" r:id="rId32"/>
    <p:sldId id="27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99"/>
    <a:srgbClr val="000099"/>
    <a:srgbClr val="CC00FF"/>
    <a:srgbClr val="8A4222"/>
    <a:srgbClr val="D80436"/>
    <a:srgbClr val="000066"/>
    <a:srgbClr val="299746"/>
    <a:srgbClr val="660033"/>
    <a:srgbClr val="883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Диспансерный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студентов 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41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explosion val="52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9E-4AEB-AF36-99D8A3E941D2}"/>
              </c:ext>
            </c:extLst>
          </c:dPt>
          <c:dPt>
            <c:idx val="1"/>
            <c:bubble3D val="0"/>
            <c:spPr>
              <a:solidFill>
                <a:srgbClr val="000099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9E-4AEB-AF36-99D8A3E941D2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9E-4AEB-AF36-99D8A3E941D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9E-4AEB-AF36-99D8A3E941D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 -не состоят на диспансерном учете</c:v>
                </c:pt>
                <c:pt idx="1">
                  <c:v>В-состоят на "Д" учете у терапевта</c:v>
                </c:pt>
                <c:pt idx="2">
                  <c:v>С -состоят на "Д "учете у кардиолога</c:v>
                </c:pt>
                <c:pt idx="3">
                  <c:v>D - состоят на учете у других специалистов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92.7</c:v>
                </c:pt>
                <c:pt idx="1">
                  <c:v>2.7</c:v>
                </c:pt>
                <c:pt idx="2">
                  <c:v>0.9</c:v>
                </c:pt>
                <c:pt idx="3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59E-4AEB-AF36-99D8A3E941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3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В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D8043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21-4016-9F08-021245AEBF2D}"/>
              </c:ext>
            </c:extLst>
          </c:dPt>
          <c:dPt>
            <c:idx val="1"/>
            <c:bubble3D val="0"/>
            <c:spPr>
              <a:solidFill>
                <a:srgbClr val="883ED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21-4016-9F08-021245AEBF2D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21-4016-9F08-021245AEBF2D}"/>
              </c:ext>
            </c:extLst>
          </c:dPt>
          <c:dPt>
            <c:idx val="3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21-4016-9F08-021245AEBF2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200" baseline="0">
                        <a:solidFill>
                          <a:schemeClr val="bg1"/>
                        </a:solidFill>
                      </a:rPr>
                      <a:t>36</a:t>
                    </a:r>
                    <a:r>
                      <a:rPr lang="en-US" sz="32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21-4016-9F08-021245AEBF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200" baseline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sz="32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21-4016-9F08-021245AEBF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200" baseline="0">
                        <a:solidFill>
                          <a:schemeClr val="bg1"/>
                        </a:solidFill>
                      </a:rPr>
                      <a:t>43</a:t>
                    </a:r>
                    <a:r>
                      <a:rPr lang="en-US" sz="32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21-4016-9F08-021245AEBF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3200" baseline="0">
                        <a:solidFill>
                          <a:schemeClr val="bg1"/>
                        </a:solidFill>
                      </a:rPr>
                      <a:t>14</a:t>
                    </a:r>
                    <a:r>
                      <a:rPr lang="en-US" sz="32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21-4016-9F08-021245AEBF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А-не употребляют</c:v>
                </c:pt>
                <c:pt idx="1">
                  <c:v>В-только пиво</c:v>
                </c:pt>
                <c:pt idx="2">
                  <c:v>С-только по особым случаям</c:v>
                </c:pt>
                <c:pt idx="3">
                  <c:v>D- регулярно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35.714285714285715</c:v>
                </c:pt>
                <c:pt idx="1">
                  <c:v>7.1428571428571423</c:v>
                </c:pt>
                <c:pt idx="2">
                  <c:v>42.857142857142854</c:v>
                </c:pt>
                <c:pt idx="3">
                  <c:v>14.285714285714285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921-4016-9F08-021245AEBF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С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rgbClr val="D80436"/>
              </a:solidFill>
            </c:spPr>
          </c:dPt>
          <c:dPt>
            <c:idx val="1"/>
            <c:bubble3D val="0"/>
            <c:spPr>
              <a:solidFill>
                <a:srgbClr val="883EDA"/>
              </a:solidFill>
            </c:spPr>
          </c:dPt>
          <c:dPt>
            <c:idx val="2"/>
            <c:bubble3D val="0"/>
            <c:spPr>
              <a:solidFill>
                <a:srgbClr val="009900"/>
              </a:solidFill>
            </c:spPr>
          </c:dPt>
          <c:dPt>
            <c:idx val="3"/>
            <c:bubble3D val="0"/>
            <c:spPr>
              <a:solidFill>
                <a:srgbClr val="000099"/>
              </a:solidFill>
            </c:spPr>
          </c:dPt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А-не употребляю</c:v>
                </c:pt>
                <c:pt idx="1">
                  <c:v>В-только пиво</c:v>
                </c:pt>
                <c:pt idx="2">
                  <c:v>С-только по особым случаям</c:v>
                </c:pt>
                <c:pt idx="3">
                  <c:v>D-регулярно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0.08</c:v>
                </c:pt>
                <c:pt idx="2">
                  <c:v>0.63</c:v>
                </c:pt>
                <c:pt idx="3">
                  <c:v>0.03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информированности студентов о влиянии курения на репродуктивную функцию</a:t>
            </a:r>
            <a:endParaRPr lang="ru-RU" sz="2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rgbClr val="299746">
                  <a:alpha val="90000"/>
                </a:srgbClr>
              </a:solidFill>
              <a:ln w="19050">
                <a:solidFill>
                  <a:schemeClr val="dk1">
                    <a:tint val="88500"/>
                    <a:lumMod val="75000"/>
                  </a:schemeClr>
                </a:solidFill>
              </a:ln>
              <a:effectLst>
                <a:innerShdw blurRad="114300">
                  <a:schemeClr val="dk1">
                    <a:tint val="885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dk1">
                    <a:tint val="885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45-41FA-A832-F71EF982664D}"/>
              </c:ext>
            </c:extLst>
          </c:dPt>
          <c:dPt>
            <c:idx val="1"/>
            <c:bubble3D val="0"/>
            <c:spPr>
              <a:solidFill>
                <a:srgbClr val="333399">
                  <a:alpha val="89804"/>
                </a:srgbClr>
              </a:solidFill>
              <a:ln w="19050">
                <a:solidFill>
                  <a:schemeClr val="dk1">
                    <a:tint val="55000"/>
                    <a:lumMod val="75000"/>
                  </a:schemeClr>
                </a:solidFill>
              </a:ln>
              <a:effectLst>
                <a:innerShdw blurRad="114300">
                  <a:schemeClr val="dk1">
                    <a:tint val="55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dk1">
                    <a:tint val="55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45-41FA-A832-F71EF982664D}"/>
              </c:ext>
            </c:extLst>
          </c:dPt>
          <c:dPt>
            <c:idx val="2"/>
            <c:bubble3D val="0"/>
            <c:spPr>
              <a:solidFill>
                <a:srgbClr val="000066">
                  <a:alpha val="90000"/>
                </a:srgbClr>
              </a:solidFill>
              <a:ln w="19050">
                <a:solidFill>
                  <a:schemeClr val="dk1">
                    <a:tint val="75000"/>
                    <a:lumMod val="75000"/>
                  </a:schemeClr>
                </a:solidFill>
              </a:ln>
              <a:effectLst>
                <a:innerShdw blurRad="114300">
                  <a:schemeClr val="dk1">
                    <a:tint val="75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dk1">
                    <a:tint val="75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45-41FA-A832-F71EF982664D}"/>
              </c:ext>
            </c:extLst>
          </c:dPt>
          <c:dPt>
            <c:idx val="3"/>
            <c:bubble3D val="0"/>
            <c:spPr>
              <a:solidFill>
                <a:srgbClr val="8A4222">
                  <a:alpha val="89804"/>
                </a:srgbClr>
              </a:solidFill>
              <a:ln w="19050">
                <a:solidFill>
                  <a:schemeClr val="dk1">
                    <a:tint val="98500"/>
                    <a:lumMod val="75000"/>
                  </a:schemeClr>
                </a:solidFill>
              </a:ln>
              <a:effectLst>
                <a:innerShdw blurRad="114300">
                  <a:schemeClr val="dk1">
                    <a:tint val="985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dk1">
                    <a:tint val="985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45-41FA-A832-F71EF982664D}"/>
              </c:ext>
            </c:extLst>
          </c:dPt>
          <c:dPt>
            <c:idx val="4"/>
            <c:bubble3D val="0"/>
            <c:spPr>
              <a:solidFill>
                <a:srgbClr val="D80436">
                  <a:alpha val="90000"/>
                </a:srgbClr>
              </a:solidFill>
              <a:ln w="19050">
                <a:solidFill>
                  <a:schemeClr val="dk1">
                    <a:tint val="30000"/>
                    <a:lumMod val="75000"/>
                  </a:schemeClr>
                </a:solidFill>
              </a:ln>
              <a:effectLst>
                <a:innerShdw blurRad="114300">
                  <a:schemeClr val="dk1">
                    <a:tint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dk1">
                    <a:tint val="3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45-41FA-A832-F71EF982664D}"/>
              </c:ext>
            </c:extLst>
          </c:dPt>
          <c:dLbls>
            <c:dLbl>
              <c:idx val="0"/>
              <c:spPr>
                <a:noFill/>
                <a:ln w="12700" cap="flat" cmpd="sng" algn="ctr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 w="12700" cap="flat" cmpd="sng" algn="ctr">
                <a:noFill/>
                <a:round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А-не влияет</c:v>
                </c:pt>
                <c:pt idx="1">
                  <c:v>В-не знают</c:v>
                </c:pt>
                <c:pt idx="2">
                  <c:v>С-влияет незначительно</c:v>
                </c:pt>
                <c:pt idx="3">
                  <c:v>D-влияет, но со мной это не случится</c:v>
                </c:pt>
                <c:pt idx="4">
                  <c:v>Е-влияет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4</c:v>
                </c:pt>
                <c:pt idx="1">
                  <c:v>10.3</c:v>
                </c:pt>
                <c:pt idx="2">
                  <c:v>19.3</c:v>
                </c:pt>
                <c:pt idx="3">
                  <c:v>14</c:v>
                </c:pt>
                <c:pt idx="4">
                  <c:v>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645-41FA-A832-F71EF982664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10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А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CB-47C6-819A-EB3E64358E4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CB-47C6-819A-EB3E64358E42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CB-47C6-819A-EB3E64358E42}"/>
              </c:ext>
            </c:extLst>
          </c:dPt>
          <c:dPt>
            <c:idx val="3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CB-47C6-819A-EB3E64358E42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CB-47C6-819A-EB3E64358E42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800" baseline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sz="2800" baseline="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CB-47C6-819A-EB3E64358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aseline="0">
                        <a:solidFill>
                          <a:schemeClr val="bg1"/>
                        </a:solidFill>
                      </a:rPr>
                      <a:t>12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CB-47C6-819A-EB3E64358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aseline="0">
                        <a:solidFill>
                          <a:schemeClr val="bg1"/>
                        </a:solidFill>
                      </a:rPr>
                      <a:t>20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CB-47C6-819A-EB3E64358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baseline="0">
                        <a:solidFill>
                          <a:schemeClr val="bg1"/>
                        </a:solidFill>
                      </a:rPr>
                      <a:t>14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CB-47C6-819A-EB3E64358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baseline="0">
                        <a:solidFill>
                          <a:schemeClr val="bg1"/>
                        </a:solidFill>
                      </a:rPr>
                      <a:t>52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CB-47C6-819A-EB3E64358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А- не влияет</c:v>
                </c:pt>
                <c:pt idx="1">
                  <c:v>В-не знают</c:v>
                </c:pt>
                <c:pt idx="2">
                  <c:v>С-влияет незначительно</c:v>
                </c:pt>
                <c:pt idx="3">
                  <c:v>D-влияет, но со мной это не случится</c:v>
                </c:pt>
                <c:pt idx="4">
                  <c:v>E-влияет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1.6949152542372881</c:v>
                </c:pt>
                <c:pt idx="1">
                  <c:v>11.864406779661017</c:v>
                </c:pt>
                <c:pt idx="2">
                  <c:v>20.33898305084746</c:v>
                </c:pt>
                <c:pt idx="3">
                  <c:v>13.559322033898304</c:v>
                </c:pt>
                <c:pt idx="4">
                  <c:v>52.542372881355938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8CB-47C6-819A-EB3E64358E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11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В</c:v>
                </c:pt>
              </c:strCache>
            </c:strRef>
          </c:tx>
          <c:explosion val="40"/>
          <c:dPt>
            <c:idx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EC-406B-B91C-4669AEFD3E4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EC-406B-B91C-4669AEFD3E40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EC-406B-B91C-4669AEFD3E40}"/>
              </c:ext>
            </c:extLst>
          </c:dPt>
          <c:dPt>
            <c:idx val="3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EC-406B-B91C-4669AEFD3E40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EC-406B-B91C-4669AEFD3E4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EC-406B-B91C-4669AEFD3E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22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3EC-406B-B91C-4669AEFD3E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3EC-406B-B91C-4669AEFD3E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50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3EC-406B-B91C-4669AEFD3E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А-не влияет</c:v>
                </c:pt>
                <c:pt idx="1">
                  <c:v>В-не знают</c:v>
                </c:pt>
                <c:pt idx="2">
                  <c:v>С-влияет незначительно</c:v>
                </c:pt>
                <c:pt idx="3">
                  <c:v>D-влияет, но со мной это не случится</c:v>
                </c:pt>
                <c:pt idx="4">
                  <c:v>Е-влияет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7.1428571428571423</c:v>
                </c:pt>
                <c:pt idx="1">
                  <c:v>14.285714285714285</c:v>
                </c:pt>
                <c:pt idx="2">
                  <c:v>21.428571428571427</c:v>
                </c:pt>
                <c:pt idx="3">
                  <c:v>7.1428571428571423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3EC-406B-B91C-4669AEFD3E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584637467191588"/>
          <c:y val="0.31579994167395742"/>
          <c:w val="0.2731119586614173"/>
          <c:h val="0.4495851560221639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51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С</c:v>
                </c:pt>
              </c:strCache>
            </c:strRef>
          </c:tx>
          <c:explosion val="40"/>
          <c:dPt>
            <c:idx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3E-4023-965E-DED7318ED9F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3E-4023-965E-DED7318ED9FE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3E-4023-965E-DED7318ED9FE}"/>
              </c:ext>
            </c:extLst>
          </c:dPt>
          <c:dPt>
            <c:idx val="3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3E-4023-965E-DED7318ED9FE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3E-4023-965E-DED7318ED9F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24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3E-4023-965E-DED7318ED9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03E-4023-965E-DED7318ED9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16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03E-4023-965E-DED7318ED9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baseline="0" dirty="0" smtClean="0">
                        <a:solidFill>
                          <a:schemeClr val="bg1"/>
                        </a:solidFill>
                      </a:rPr>
                      <a:t>21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03E-4023-965E-DED7318ED9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55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03E-4023-965E-DED7318ED9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А-не влияет</c:v>
                </c:pt>
                <c:pt idx="1">
                  <c:v> В-не знают</c:v>
                </c:pt>
                <c:pt idx="2">
                  <c:v> С-влияет незначительно</c:v>
                </c:pt>
                <c:pt idx="3">
                  <c:v> D-влияет, но со мной это не случится</c:v>
                </c:pt>
                <c:pt idx="4">
                  <c:v> Е-влияет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2.6315789473684208</c:v>
                </c:pt>
                <c:pt idx="1">
                  <c:v>5.2631578947368416</c:v>
                </c:pt>
                <c:pt idx="2">
                  <c:v>15.789473684210526</c:v>
                </c:pt>
                <c:pt idx="3">
                  <c:v>21.052631578947366</c:v>
                </c:pt>
                <c:pt idx="4">
                  <c:v>55.26315789473685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03E-4023-965E-DED7318ED9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85884186351695"/>
          <c:y val="0.26162992125984252"/>
          <c:w val="0.30884949146981627"/>
          <c:h val="0.46154564012831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Оценка </a:t>
            </a:r>
            <a:r>
              <a:rPr lang="ru-RU" dirty="0"/>
              <a:t>информированности студентов о влиянии алкоголя на репродуктивную функцию 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Рис.10 Оценка информированности студентов о влиянии алкоголя на репродуктивную функцию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A3-4493-B1AB-755D1A5A3489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A3-4493-B1AB-755D1A5A348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A3-4493-B1AB-755D1A5A348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A3-4493-B1AB-755D1A5A348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A3-4493-B1AB-755D1A5A34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А-нет</c:v>
                </c:pt>
                <c:pt idx="1">
                  <c:v>В-не знают</c:v>
                </c:pt>
                <c:pt idx="2">
                  <c:v>С-влияет незначительно</c:v>
                </c:pt>
                <c:pt idx="3">
                  <c:v>D-влияет, но со мной это не случится</c:v>
                </c:pt>
                <c:pt idx="4">
                  <c:v>Е-влияет, я не пью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6.6</c:v>
                </c:pt>
                <c:pt idx="1">
                  <c:v>11.3</c:v>
                </c:pt>
                <c:pt idx="2">
                  <c:v>28</c:v>
                </c:pt>
                <c:pt idx="3">
                  <c:v>12.3</c:v>
                </c:pt>
                <c:pt idx="4">
                  <c:v>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CA3-4493-B1AB-755D1A5A34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652288"/>
        <c:axId val="74315648"/>
      </c:barChart>
      <c:valAx>
        <c:axId val="743156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4652288"/>
        <c:crossesAt val="1"/>
        <c:crossBetween val="between"/>
      </c:valAx>
      <c:catAx>
        <c:axId val="74652288"/>
        <c:scaling>
          <c:orientation val="maxMin"/>
        </c:scaling>
        <c:delete val="0"/>
        <c:axPos val="l"/>
        <c:numFmt formatCode="General" sourceLinked="0"/>
        <c:majorTickMark val="in"/>
        <c:minorTickMark val="in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315648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</a:t>
            </a:r>
          </a:p>
        </c:rich>
      </c:tx>
      <c:layout/>
      <c:overlay val="0"/>
    </c:title>
    <c:autoTitleDeleted val="0"/>
    <c:view3D>
      <c:rotX val="7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А</c:v>
                </c:pt>
              </c:strCache>
            </c:strRef>
          </c:tx>
          <c:dPt>
            <c:idx val="0"/>
            <c:bubble3D val="0"/>
            <c:explosion val="20"/>
            <c:spPr>
              <a:solidFill>
                <a:srgbClr val="00B050"/>
              </a:solidFill>
            </c:spPr>
          </c:dPt>
          <c:dPt>
            <c:idx val="1"/>
            <c:bubble3D val="0"/>
            <c:explosion val="20"/>
            <c:spPr>
              <a:solidFill>
                <a:srgbClr val="FF0000"/>
              </a:solidFill>
            </c:spPr>
          </c:dPt>
          <c:dPt>
            <c:idx val="2"/>
            <c:bubble3D val="0"/>
            <c:explosion val="20"/>
            <c:spPr>
              <a:solidFill>
                <a:srgbClr val="FFFF00"/>
              </a:solidFill>
            </c:spPr>
          </c:dPt>
          <c:dPt>
            <c:idx val="3"/>
            <c:bubble3D val="0"/>
            <c:explosion val="20"/>
            <c:spPr>
              <a:solidFill>
                <a:srgbClr val="CC00FF"/>
              </a:solidFill>
            </c:spPr>
          </c:dPt>
          <c:dPt>
            <c:idx val="4"/>
            <c:bubble3D val="0"/>
            <c:explosion val="20"/>
            <c:spPr>
              <a:solidFill>
                <a:srgbClr val="002060"/>
              </a:solidFill>
            </c:spPr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8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8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28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aseline="0">
                        <a:solidFill>
                          <a:schemeClr val="bg1"/>
                        </a:solidFill>
                      </a:rPr>
                      <a:t>14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8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8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31</a:t>
                    </a:r>
                    <a:r>
                      <a:rPr lang="en-US" sz="28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baseline="0">
                        <a:solidFill>
                          <a:schemeClr val="bg1"/>
                        </a:solidFill>
                      </a:rPr>
                      <a:t>27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baseline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28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А-нет</c:v>
                </c:pt>
                <c:pt idx="1">
                  <c:v>В-не знают</c:v>
                </c:pt>
                <c:pt idx="2">
                  <c:v>С-влияет незначительно</c:v>
                </c:pt>
                <c:pt idx="3">
                  <c:v>D-влияет, но со мной это не случится</c:v>
                </c:pt>
                <c:pt idx="4">
                  <c:v>Е-влияет, я не пью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3.3898305084745761</c:v>
                </c:pt>
                <c:pt idx="1">
                  <c:v>13.559322033898304</c:v>
                </c:pt>
                <c:pt idx="2">
                  <c:v>30.508474576271187</c:v>
                </c:pt>
                <c:pt idx="3">
                  <c:v>27.118644067796609</c:v>
                </c:pt>
                <c:pt idx="4">
                  <c:v>25.423728813559322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24-44F7-B562-9714DF87E2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</a:t>
            </a:r>
          </a:p>
        </c:rich>
      </c:tx>
      <c:layout/>
      <c:overlay val="0"/>
    </c:title>
    <c:autoTitleDeleted val="0"/>
    <c:view3D>
      <c:rotX val="75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В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CC00FF"/>
              </a:solidFill>
            </c:spPr>
          </c:dPt>
          <c:dPt>
            <c:idx val="4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14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F6-4B25-BA28-F04BE4A5F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F6-4B25-BA28-F04BE4A5F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4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4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22</a:t>
                    </a:r>
                    <a:r>
                      <a:rPr lang="en-US" sz="24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F6-4B25-BA28-F04BE4A5F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F6-4B25-BA28-F04BE4A5F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50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F6-4B25-BA28-F04BE4A5F5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 А-нет</c:v>
                </c:pt>
                <c:pt idx="1">
                  <c:v> В-не знают</c:v>
                </c:pt>
                <c:pt idx="2">
                  <c:v> С-влияет незначительно</c:v>
                </c:pt>
                <c:pt idx="3">
                  <c:v> D-влияет, но сомной это не случится</c:v>
                </c:pt>
                <c:pt idx="4">
                  <c:v> Е-влияет, я не пью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14.285714285714285</c:v>
                </c:pt>
                <c:pt idx="1">
                  <c:v>7.1428571428571423</c:v>
                </c:pt>
                <c:pt idx="2">
                  <c:v>21.428571428571427</c:v>
                </c:pt>
                <c:pt idx="3">
                  <c:v>7.1428571428571423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F6-4B25-BA28-F04BE4A5F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8669843796273"/>
          <c:y val="0.26584912012964718"/>
          <c:w val="0.35694380210371529"/>
          <c:h val="0.3956999702099693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</a:t>
            </a:r>
          </a:p>
        </c:rich>
      </c:tx>
      <c:layout/>
      <c:overlay val="0"/>
    </c:title>
    <c:autoTitleDeleted val="0"/>
    <c:view3D>
      <c:rotX val="75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С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CC00FF"/>
              </a:solidFill>
            </c:spPr>
          </c:dPt>
          <c:dPt>
            <c:idx val="4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2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69-4FA0-9AD2-3F20A7293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200" baseline="0">
                        <a:solidFill>
                          <a:schemeClr val="bg1"/>
                        </a:solidFill>
                      </a:rPr>
                      <a:t>13</a:t>
                    </a:r>
                    <a:r>
                      <a:rPr lang="en-US" sz="22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69-4FA0-9AD2-3F20A7293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200" baseline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en-US" sz="2200" baseline="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69-4FA0-9AD2-3F20A7293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200" baseline="0">
                        <a:solidFill>
                          <a:schemeClr val="bg1"/>
                        </a:solidFill>
                      </a:rPr>
                      <a:t>24</a:t>
                    </a:r>
                    <a:r>
                      <a:rPr lang="en-US" sz="22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69-4FA0-9AD2-3F20A7293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200" baseline="0">
                        <a:solidFill>
                          <a:schemeClr val="bg1"/>
                        </a:solidFill>
                      </a:rPr>
                      <a:t>29</a:t>
                    </a:r>
                    <a:r>
                      <a:rPr lang="en-US" sz="2200" baseline="0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69-4FA0-9AD2-3F20A7293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А-нет</c:v>
                </c:pt>
                <c:pt idx="1">
                  <c:v>В-не знают</c:v>
                </c:pt>
                <c:pt idx="2">
                  <c:v>С-влияет незначительно </c:v>
                </c:pt>
                <c:pt idx="3">
                  <c:v>D-влияет, но со мной это не случится</c:v>
                </c:pt>
                <c:pt idx="4">
                  <c:v>Е-влияет, я не пью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2.6315789473684208</c:v>
                </c:pt>
                <c:pt idx="1">
                  <c:v>13.157894736842104</c:v>
                </c:pt>
                <c:pt idx="2">
                  <c:v>31.578947368421051</c:v>
                </c:pt>
                <c:pt idx="3">
                  <c:v>23.684210526315788</c:v>
                </c:pt>
                <c:pt idx="4">
                  <c:v>28.947368421052634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69-4FA0-9AD2-3F20A72934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023274198103204"/>
          <c:y val="0.30848337707786527"/>
          <c:w val="0.37018392143896994"/>
          <c:h val="0.37347769028871391"/>
        </c:manualLayout>
      </c:layout>
      <c:overlay val="0"/>
      <c:txPr>
        <a:bodyPr/>
        <a:lstStyle/>
        <a:p>
          <a:pPr>
            <a:defRPr sz="1800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b="1" spc="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хронических заболеваний у студентов</a:t>
            </a:r>
            <a:endParaRPr lang="ru-RU" sz="4000" spc="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A1-4D49-B582-93A7E236DD5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A1-4D49-B582-93A7E236DD5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A1-4D49-B582-93A7E236DD5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A1-4D49-B582-93A7E236DD5C}"/>
              </c:ext>
            </c:extLst>
          </c:dPt>
          <c:dPt>
            <c:idx val="4"/>
            <c:bubble3D val="0"/>
            <c:spPr>
              <a:solidFill>
                <a:srgbClr val="66003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A1-4D49-B582-93A7E236DD5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А-не проверяли</c:v>
                </c:pt>
                <c:pt idx="1">
                  <c:v>В-не знают</c:v>
                </c:pt>
                <c:pt idx="2">
                  <c:v>С-предполагают, что есть, но не проверяли</c:v>
                </c:pt>
                <c:pt idx="3">
                  <c:v>D-не имеют</c:v>
                </c:pt>
                <c:pt idx="4">
                  <c:v>Е-имеют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19.8</c:v>
                </c:pt>
                <c:pt idx="1">
                  <c:v>13.5</c:v>
                </c:pt>
                <c:pt idx="2">
                  <c:v>4.5</c:v>
                </c:pt>
                <c:pt idx="3">
                  <c:v>50.5</c:v>
                </c:pt>
                <c:pt idx="4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7A1-4D49-B582-93A7E236DD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200" spc="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200" b="1" spc="3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Планируемая продолжительность жизни</a:t>
            </a:r>
            <a:endParaRPr lang="ru-RU" sz="3200" spc="3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lt1"/>
            </a:solidFill>
          </c:spPr>
          <c:explosion val="20"/>
          <c:dPt>
            <c:idx val="0"/>
            <c:bubble3D val="0"/>
            <c:spPr>
              <a:solidFill>
                <a:srgbClr val="000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D4-46D5-A650-4485371C3D2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D4-46D5-A650-4485371C3D2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D4-46D5-A650-4485371C3D23}"/>
              </c:ext>
            </c:extLst>
          </c:dPt>
          <c:dPt>
            <c:idx val="3"/>
            <c:bubble3D val="0"/>
            <c:spPr>
              <a:solidFill>
                <a:srgbClr val="AAAA1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D4-46D5-A650-4485371C3D23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3200" baseline="0">
                        <a:solidFill>
                          <a:schemeClr val="bg1"/>
                        </a:solidFill>
                      </a:rPr>
                      <a:t>53,7%</a:t>
                    </a:r>
                    <a:endParaRPr lang="en-US" sz="3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800" baseline="0" dirty="0" smtClean="0">
                        <a:solidFill>
                          <a:schemeClr val="bg1"/>
                        </a:solidFill>
                      </a:rPr>
                      <a:t>13 %</a:t>
                    </a:r>
                    <a:endParaRPr lang="en-US" sz="2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800" baseline="0">
                        <a:solidFill>
                          <a:schemeClr val="bg1"/>
                        </a:solidFill>
                      </a:rPr>
                      <a:t>31,5%</a:t>
                    </a:r>
                    <a:endParaRPr lang="en-US" sz="2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3200" baseline="0" dirty="0">
                        <a:solidFill>
                          <a:schemeClr val="tx1"/>
                        </a:solidFill>
                      </a:rPr>
                      <a:t>1,8%</a:t>
                    </a:r>
                    <a:endParaRPr lang="en-US" sz="8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А - не задумываются об этом</c:v>
                </c:pt>
                <c:pt idx="1">
                  <c:v> В - считают, что долго не проживут</c:v>
                </c:pt>
                <c:pt idx="2">
                  <c:v> С - рассчитывают прожить на уровне предков</c:v>
                </c:pt>
                <c:pt idx="3">
                  <c:v>D-планируют прожить больше своих предков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53.7</c:v>
                </c:pt>
                <c:pt idx="1">
                  <c:v>13</c:v>
                </c:pt>
                <c:pt idx="2">
                  <c:v>31.5</c:v>
                </c:pt>
                <c:pt idx="3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D4-46D5-A650-4485371C3D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курения среди студентов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explosion val="20"/>
          <c:dPt>
            <c:idx val="0"/>
            <c:bubble3D val="0"/>
            <c:spPr>
              <a:solidFill>
                <a:srgbClr val="000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5D-49BF-A8AE-5A07ADE366C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5D-49BF-A8AE-5A07ADE366C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5D-49BF-A8AE-5A07ADE366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А-выкуривают больше половины пачки в день</c:v>
                </c:pt>
                <c:pt idx="1">
                  <c:v>В-выкуривают меньше половины пачки в день</c:v>
                </c:pt>
                <c:pt idx="2">
                  <c:v>С-не курят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24.3</c:v>
                </c:pt>
                <c:pt idx="1">
                  <c:v>29.6</c:v>
                </c:pt>
                <c:pt idx="2">
                  <c:v>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5D-49BF-A8AE-5A07ADE366C5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6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2997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37-4B9D-9BBB-C8142AC4B0ED}"/>
              </c:ext>
            </c:extLst>
          </c:dPt>
          <c:dPt>
            <c:idx val="1"/>
            <c:bubble3D val="0"/>
            <c:spPr>
              <a:solidFill>
                <a:srgbClr val="883ED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37-4B9D-9BBB-C8142AC4B0ED}"/>
              </c:ext>
            </c:extLst>
          </c:dPt>
          <c:dPt>
            <c:idx val="2"/>
            <c:bubble3D val="0"/>
            <c:explosion val="0"/>
            <c:spPr>
              <a:solidFill>
                <a:srgbClr val="D8043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37-4B9D-9BBB-C8142AC4B0E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37-4B9D-9BBB-C8142AC4B0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37-4B9D-9BBB-C8142AC4B0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37-4B9D-9BBB-C8142AC4B0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А-выкуривают больше половины пачки сигарет в день</c:v>
                </c:pt>
                <c:pt idx="1">
                  <c:v>В-выкуривают меньше половины пачки сигарет в день</c:v>
                </c:pt>
                <c:pt idx="2">
                  <c:v>С-не курят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8.5</c:v>
                </c:pt>
                <c:pt idx="2">
                  <c:v>81.400000000000006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37-4B9D-9BBB-C8142AC4B0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78384520864862"/>
          <c:y val="0.2430828229804608"/>
          <c:w val="0.33317448598872101"/>
          <c:h val="0.44863998250218723"/>
        </c:manualLayout>
      </c:layout>
      <c:overlay val="0"/>
      <c:txPr>
        <a:bodyPr/>
        <a:lstStyle/>
        <a:p>
          <a:pPr>
            <a:def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75"/>
      <c:rotY val="9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В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75-4A50-84A2-BE1A22A32C89}"/>
              </c:ext>
            </c:extLst>
          </c:dPt>
          <c:dPt>
            <c:idx val="1"/>
            <c:bubble3D val="0"/>
            <c:explosion val="30"/>
            <c:spPr>
              <a:solidFill>
                <a:srgbClr val="883ED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75-4A50-84A2-BE1A22A32C89}"/>
              </c:ext>
            </c:extLst>
          </c:dPt>
          <c:dPt>
            <c:idx val="2"/>
            <c:bubble3D val="0"/>
            <c:explosion val="30"/>
            <c:spPr>
              <a:solidFill>
                <a:srgbClr val="D8043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75-4A50-84A2-BE1A22A32C89}"/>
              </c:ext>
            </c:extLst>
          </c:dPt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 А-выкуривают больше половины пачки сигарет в день</c:v>
                </c:pt>
                <c:pt idx="1">
                  <c:v> В-выкуривают меньше половины пачки сигарет в день</c:v>
                </c:pt>
                <c:pt idx="2">
                  <c:v> С-не курят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50</c:v>
                </c:pt>
                <c:pt idx="1">
                  <c:v>14.285714285714285</c:v>
                </c:pt>
                <c:pt idx="2">
                  <c:v>35.714285714285715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75-4A50-84A2-BE1A22A32C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756512467191604"/>
          <c:y val="0.30223344998541851"/>
          <c:w val="0.37618487532808398"/>
          <c:h val="0.47182020997375329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4000" baseline="0">
                <a:solidFill>
                  <a:schemeClr val="tx1"/>
                </a:solidFill>
                <a:latin typeface="Times New Roman" pitchFamily="18" charset="0"/>
              </a:defRPr>
            </a:pPr>
            <a:r>
              <a:rPr lang="ru-RU" sz="4000" baseline="0">
                <a:solidFill>
                  <a:schemeClr val="tx1"/>
                </a:solidFill>
                <a:latin typeface="Times New Roman" pitchFamily="18" charset="0"/>
              </a:rPr>
              <a:t>Группа 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С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E5-4829-BADD-E6C47F863319}"/>
              </c:ext>
            </c:extLst>
          </c:dPt>
          <c:dPt>
            <c:idx val="1"/>
            <c:bubble3D val="0"/>
            <c:spPr>
              <a:solidFill>
                <a:srgbClr val="883ED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E5-4829-BADD-E6C47F863319}"/>
              </c:ext>
            </c:extLst>
          </c:dPt>
          <c:dPt>
            <c:idx val="2"/>
            <c:bubble3D val="0"/>
            <c:spPr>
              <a:solidFill>
                <a:srgbClr val="D8043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E5-4829-BADD-E6C47F86331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13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E5-4829-BADD-E6C47F8633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16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E5-4829-BADD-E6C47F8633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E5-4829-BADD-E6C47F8633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 А-выкуривают больше половины пачки сигарет в день</c:v>
                </c:pt>
                <c:pt idx="1">
                  <c:v> В-выкуривают меньше половины пачки сигарет в день</c:v>
                </c:pt>
                <c:pt idx="2">
                  <c:v>С-не курят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13.157894736842104</c:v>
                </c:pt>
                <c:pt idx="1">
                  <c:v>15.789473684210526</c:v>
                </c:pt>
                <c:pt idx="2">
                  <c:v>71.05263157894737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E5-4829-BADD-E6C47F8633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86925853018371"/>
          <c:y val="0.24042053076698747"/>
          <c:w val="0.37788074146981626"/>
          <c:h val="0.436186643336249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aseline="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употребления алкоголя среди студентов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13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6600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74-4ED3-9245-E2156C83363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74-4ED3-9245-E2156C83363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74-4ED3-9245-E2156C8336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74-4ED3-9245-E2156C83363C}"/>
              </c:ext>
            </c:extLst>
          </c:dPt>
          <c:dLbls>
            <c:spPr>
              <a:noFill/>
              <a:ln cmpd="sng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А-не употребляют</c:v>
                </c:pt>
                <c:pt idx="1">
                  <c:v>В-только пиво</c:v>
                </c:pt>
                <c:pt idx="2">
                  <c:v>С-только по особым случаям</c:v>
                </c:pt>
                <c:pt idx="3">
                  <c:v>D-регулярно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30.3</c:v>
                </c:pt>
                <c:pt idx="1">
                  <c:v>5</c:v>
                </c:pt>
                <c:pt idx="2">
                  <c:v>58</c:v>
                </c:pt>
                <c:pt idx="3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74-4ED3-9245-E2156C8336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А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D8043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E1-41BE-9769-ABE8E7D1F129}"/>
              </c:ext>
            </c:extLst>
          </c:dPt>
          <c:dPt>
            <c:idx val="1"/>
            <c:bubble3D val="0"/>
            <c:spPr>
              <a:solidFill>
                <a:srgbClr val="883ED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E1-41BE-9769-ABE8E7D1F129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E1-41BE-9769-ABE8E7D1F129}"/>
              </c:ext>
            </c:extLst>
          </c:dPt>
          <c:dPt>
            <c:idx val="3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E1-41BE-9769-ABE8E7D1F12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А-не употребляют</c:v>
                </c:pt>
                <c:pt idx="1">
                  <c:v>В-только пиво</c:v>
                </c:pt>
                <c:pt idx="2">
                  <c:v>С-только по особым случаям</c:v>
                </c:pt>
                <c:pt idx="3">
                  <c:v>D-регулярно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29</c:v>
                </c:pt>
                <c:pt idx="1">
                  <c:v>0</c:v>
                </c:pt>
                <c:pt idx="2">
                  <c:v>68</c:v>
                </c:pt>
                <c:pt idx="3">
                  <c:v>3.3898305084745801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E1-41BE-9769-ABE8E7D1F1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4B5E5-0026-45B1-A0D4-9A40C87A703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CB3A03-8EF4-4D01-9ADA-B986058F898E}">
      <dgm:prSet phldrT="[Текст]" custT="1"/>
      <dgm:spPr/>
      <dgm:t>
        <a:bodyPr/>
        <a:lstStyle/>
        <a:p>
          <a:pPr algn="ctr"/>
          <a:r>
            <a:rPr lang="ru-RU" sz="3600" b="1" spc="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вопроса</a:t>
          </a:r>
        </a:p>
      </dgm:t>
    </dgm:pt>
    <dgm:pt modelId="{19FCF031-961B-47B1-90CE-09F4D1347907}" type="parTrans" cxnId="{D45073BF-ABEE-4B37-826A-BA98E7270B13}">
      <dgm:prSet/>
      <dgm:spPr/>
      <dgm:t>
        <a:bodyPr/>
        <a:lstStyle/>
        <a:p>
          <a:endParaRPr lang="ru-RU"/>
        </a:p>
      </dgm:t>
    </dgm:pt>
    <dgm:pt modelId="{D8B6097A-6211-4E0D-B0E2-F436E04E8F07}" type="sibTrans" cxnId="{D45073BF-ABEE-4B37-826A-BA98E7270B13}">
      <dgm:prSet/>
      <dgm:spPr/>
      <dgm:t>
        <a:bodyPr/>
        <a:lstStyle/>
        <a:p>
          <a:endParaRPr lang="ru-RU"/>
        </a:p>
      </dgm:t>
    </dgm:pt>
    <dgm:pt modelId="{E060D20F-5921-47D3-8E70-DF3A42177E51}">
      <dgm:prSet phldrT="[Текст]" custT="1"/>
      <dgm:spPr/>
      <dgm:t>
        <a:bodyPr/>
        <a:lstStyle/>
        <a:p>
          <a:pPr algn="just"/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Ведущим фактором, характеризующим отношение студентов к своему здоровью является наличие вредных привычек. </a:t>
          </a:r>
        </a:p>
        <a:p>
          <a:pPr algn="just"/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от курения и употребления алкоголя – доминирующая составляющая в формировании здоровья студентов.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78B87-9D26-4D3A-AEAC-163ECE472A9B}" type="parTrans" cxnId="{BECCEA6F-51EC-4C42-99D7-89FEBFC09893}">
      <dgm:prSet/>
      <dgm:spPr/>
      <dgm:t>
        <a:bodyPr/>
        <a:lstStyle/>
        <a:p>
          <a:endParaRPr lang="ru-RU"/>
        </a:p>
      </dgm:t>
    </dgm:pt>
    <dgm:pt modelId="{3CBD1E23-7DC3-4C99-BE1A-ADD5B98AD726}" type="sibTrans" cxnId="{BECCEA6F-51EC-4C42-99D7-89FEBFC09893}">
      <dgm:prSet/>
      <dgm:spPr/>
      <dgm:t>
        <a:bodyPr/>
        <a:lstStyle/>
        <a:p>
          <a:endParaRPr lang="ru-RU"/>
        </a:p>
      </dgm:t>
    </dgm:pt>
    <dgm:pt modelId="{2E33A3C9-9315-4EB3-BA8C-43D3AC521E8C}">
      <dgm:prSet custT="1"/>
      <dgm:spPr/>
      <dgm:t>
        <a:bodyPr/>
        <a:lstStyle/>
        <a:p>
          <a:pPr algn="just"/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4E3A3-10D8-45F5-A6E5-094B9B7276E8}" type="parTrans" cxnId="{8B6D76A5-2028-4886-BB09-8E87A9513704}">
      <dgm:prSet/>
      <dgm:spPr/>
      <dgm:t>
        <a:bodyPr/>
        <a:lstStyle/>
        <a:p>
          <a:endParaRPr lang="ru-RU"/>
        </a:p>
      </dgm:t>
    </dgm:pt>
    <dgm:pt modelId="{A3E9BE05-BD1F-4CE6-9C54-A2CDB89A3C8C}" type="sibTrans" cxnId="{8B6D76A5-2028-4886-BB09-8E87A9513704}">
      <dgm:prSet/>
      <dgm:spPr/>
      <dgm:t>
        <a:bodyPr/>
        <a:lstStyle/>
        <a:p>
          <a:endParaRPr lang="ru-RU"/>
        </a:p>
      </dgm:t>
    </dgm:pt>
    <dgm:pt modelId="{9C56D9DA-2EC8-44F8-BEF0-FCE3B0AE33AE}">
      <dgm:prSet custT="1"/>
      <dgm:spPr/>
      <dgm:t>
        <a:bodyPr/>
        <a:lstStyle/>
        <a:p>
          <a:pPr algn="just"/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B1880-9B53-4737-A050-46008E20CCF1}" type="parTrans" cxnId="{02027EF3-1DDC-441F-8EFB-6BA8CA7EE1ED}">
      <dgm:prSet/>
      <dgm:spPr/>
      <dgm:t>
        <a:bodyPr/>
        <a:lstStyle/>
        <a:p>
          <a:endParaRPr lang="ru-RU"/>
        </a:p>
      </dgm:t>
    </dgm:pt>
    <dgm:pt modelId="{D3A1ED00-B86D-4405-8A5C-4196BF490C09}" type="sibTrans" cxnId="{02027EF3-1DDC-441F-8EFB-6BA8CA7EE1ED}">
      <dgm:prSet/>
      <dgm:spPr/>
      <dgm:t>
        <a:bodyPr/>
        <a:lstStyle/>
        <a:p>
          <a:endParaRPr lang="ru-RU"/>
        </a:p>
      </dgm:t>
    </dgm:pt>
    <dgm:pt modelId="{1E3E85FD-60B4-4E36-B326-F845A2CD166B}" type="pres">
      <dgm:prSet presAssocID="{9004B5E5-0026-45B1-A0D4-9A40C87A703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6C34A9-67E1-42C1-B1C2-C70D02713DB2}" type="pres">
      <dgm:prSet presAssocID="{66CB3A03-8EF4-4D01-9ADA-B986058F898E}" presName="composite" presStyleCnt="0"/>
      <dgm:spPr/>
    </dgm:pt>
    <dgm:pt modelId="{7C8914C4-F5A4-4550-B2D1-6CA48E5BE0DF}" type="pres">
      <dgm:prSet presAssocID="{66CB3A03-8EF4-4D01-9ADA-B986058F898E}" presName="ParentAccentShape" presStyleLbl="trBgShp" presStyleIdx="0" presStyleCnt="2"/>
      <dgm:spPr/>
    </dgm:pt>
    <dgm:pt modelId="{5E178AFA-854D-4349-8295-B55AD2539A2A}" type="pres">
      <dgm:prSet presAssocID="{66CB3A03-8EF4-4D01-9ADA-B986058F898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D4C8B-EBB8-4DD5-8F18-DAE1163453CF}" type="pres">
      <dgm:prSet presAssocID="{66CB3A03-8EF4-4D01-9ADA-B986058F898E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A93FC73-2B4E-4A9D-B7E2-DB682E9B46C8}" type="pres">
      <dgm:prSet presAssocID="{66CB3A03-8EF4-4D01-9ADA-B986058F898E}" presName="ChildAccentShape" presStyleLbl="trBgShp" presStyleIdx="1" presStyleCnt="2"/>
      <dgm:spPr/>
    </dgm:pt>
    <dgm:pt modelId="{B166351B-BB8A-4BA4-9223-15FA51451A63}" type="pres">
      <dgm:prSet presAssocID="{66CB3A03-8EF4-4D01-9ADA-B986058F898E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E544FBC-AB80-4EDD-A496-9A406C726258}" type="presOf" srcId="{9C56D9DA-2EC8-44F8-BEF0-FCE3B0AE33AE}" destId="{EE2D4C8B-EBB8-4DD5-8F18-DAE1163453CF}" srcOrd="0" destOrd="2" presId="urn:microsoft.com/office/officeart/2009/3/layout/SnapshotPictureList"/>
    <dgm:cxn modelId="{8B6D76A5-2028-4886-BB09-8E87A9513704}" srcId="{66CB3A03-8EF4-4D01-9ADA-B986058F898E}" destId="{2E33A3C9-9315-4EB3-BA8C-43D3AC521E8C}" srcOrd="1" destOrd="0" parTransId="{9554E3A3-10D8-45F5-A6E5-094B9B7276E8}" sibTransId="{A3E9BE05-BD1F-4CE6-9C54-A2CDB89A3C8C}"/>
    <dgm:cxn modelId="{61083CE1-DE64-4FE6-B593-F2759729881F}" type="presOf" srcId="{2E33A3C9-9315-4EB3-BA8C-43D3AC521E8C}" destId="{EE2D4C8B-EBB8-4DD5-8F18-DAE1163453CF}" srcOrd="0" destOrd="1" presId="urn:microsoft.com/office/officeart/2009/3/layout/SnapshotPictureList"/>
    <dgm:cxn modelId="{BECCEA6F-51EC-4C42-99D7-89FEBFC09893}" srcId="{66CB3A03-8EF4-4D01-9ADA-B986058F898E}" destId="{E060D20F-5921-47D3-8E70-DF3A42177E51}" srcOrd="0" destOrd="0" parTransId="{8AF78B87-9D26-4D3A-AEAC-163ECE472A9B}" sibTransId="{3CBD1E23-7DC3-4C99-BE1A-ADD5B98AD726}"/>
    <dgm:cxn modelId="{1A09D611-A0CE-4B30-B12A-59AB9CCCBBC5}" type="presOf" srcId="{9004B5E5-0026-45B1-A0D4-9A40C87A7035}" destId="{1E3E85FD-60B4-4E36-B326-F845A2CD166B}" srcOrd="0" destOrd="0" presId="urn:microsoft.com/office/officeart/2009/3/layout/SnapshotPictureList"/>
    <dgm:cxn modelId="{246444F1-328F-4E8B-9AFA-53A29A981B3F}" type="presOf" srcId="{66CB3A03-8EF4-4D01-9ADA-B986058F898E}" destId="{5E178AFA-854D-4349-8295-B55AD2539A2A}" srcOrd="0" destOrd="0" presId="urn:microsoft.com/office/officeart/2009/3/layout/SnapshotPictureList"/>
    <dgm:cxn modelId="{6E9A836B-C72D-4E47-9432-BCD51B26B4A4}" type="presOf" srcId="{E060D20F-5921-47D3-8E70-DF3A42177E51}" destId="{EE2D4C8B-EBB8-4DD5-8F18-DAE1163453CF}" srcOrd="0" destOrd="0" presId="urn:microsoft.com/office/officeart/2009/3/layout/SnapshotPictureList"/>
    <dgm:cxn modelId="{02027EF3-1DDC-441F-8EFB-6BA8CA7EE1ED}" srcId="{66CB3A03-8EF4-4D01-9ADA-B986058F898E}" destId="{9C56D9DA-2EC8-44F8-BEF0-FCE3B0AE33AE}" srcOrd="2" destOrd="0" parTransId="{429B1880-9B53-4737-A050-46008E20CCF1}" sibTransId="{D3A1ED00-B86D-4405-8A5C-4196BF490C09}"/>
    <dgm:cxn modelId="{D45073BF-ABEE-4B37-826A-BA98E7270B13}" srcId="{9004B5E5-0026-45B1-A0D4-9A40C87A7035}" destId="{66CB3A03-8EF4-4D01-9ADA-B986058F898E}" srcOrd="0" destOrd="0" parTransId="{19FCF031-961B-47B1-90CE-09F4D1347907}" sibTransId="{D8B6097A-6211-4E0D-B0E2-F436E04E8F07}"/>
    <dgm:cxn modelId="{F44EF693-4FF5-4D59-845B-EEE7E7EF27E7}" type="presParOf" srcId="{1E3E85FD-60B4-4E36-B326-F845A2CD166B}" destId="{116C34A9-67E1-42C1-B1C2-C70D02713DB2}" srcOrd="0" destOrd="0" presId="urn:microsoft.com/office/officeart/2009/3/layout/SnapshotPictureList"/>
    <dgm:cxn modelId="{07FF2784-3395-46CA-AEDA-A824AEA5B872}" type="presParOf" srcId="{116C34A9-67E1-42C1-B1C2-C70D02713DB2}" destId="{7C8914C4-F5A4-4550-B2D1-6CA48E5BE0DF}" srcOrd="0" destOrd="0" presId="urn:microsoft.com/office/officeart/2009/3/layout/SnapshotPictureList"/>
    <dgm:cxn modelId="{1F03F9F6-BBFD-4603-AE9D-1D7759C8AB39}" type="presParOf" srcId="{116C34A9-67E1-42C1-B1C2-C70D02713DB2}" destId="{5E178AFA-854D-4349-8295-B55AD2539A2A}" srcOrd="1" destOrd="0" presId="urn:microsoft.com/office/officeart/2009/3/layout/SnapshotPictureList"/>
    <dgm:cxn modelId="{CF24550B-4DDE-4A44-B1C4-0440177C0E36}" type="presParOf" srcId="{116C34A9-67E1-42C1-B1C2-C70D02713DB2}" destId="{EE2D4C8B-EBB8-4DD5-8F18-DAE1163453CF}" srcOrd="2" destOrd="0" presId="urn:microsoft.com/office/officeart/2009/3/layout/SnapshotPictureList"/>
    <dgm:cxn modelId="{F707A728-CCD1-4347-9B1B-F4128E3B75A9}" type="presParOf" srcId="{116C34A9-67E1-42C1-B1C2-C70D02713DB2}" destId="{AA93FC73-2B4E-4A9D-B7E2-DB682E9B46C8}" srcOrd="3" destOrd="0" presId="urn:microsoft.com/office/officeart/2009/3/layout/SnapshotPictureList"/>
    <dgm:cxn modelId="{12F0B42E-411B-4959-A3E7-416F4268FFB2}" type="presParOf" srcId="{116C34A9-67E1-42C1-B1C2-C70D02713DB2}" destId="{B166351B-BB8A-4BA4-9223-15FA51451A6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BF67A-CEE3-4052-8EF9-93DB8D662A67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B194DE-0AED-4180-893A-3E72467B4647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 исследования</a:t>
          </a:r>
        </a:p>
      </dgm:t>
    </dgm:pt>
    <dgm:pt modelId="{BED20D49-F03B-43FB-8A7C-0BE6B3D72864}" type="parTrans" cxnId="{EEEB025B-E953-4A5E-BDB0-786A2340CC11}">
      <dgm:prSet/>
      <dgm:spPr/>
      <dgm:t>
        <a:bodyPr/>
        <a:lstStyle/>
        <a:p>
          <a:endParaRPr lang="ru-RU"/>
        </a:p>
      </dgm:t>
    </dgm:pt>
    <dgm:pt modelId="{E19FBFFB-BFAE-42CD-A0F4-F8F132EC2FEF}" type="sibTrans" cxnId="{EEEB025B-E953-4A5E-BDB0-786A2340CC11}">
      <dgm:prSet/>
      <dgm:spPr/>
      <dgm:t>
        <a:bodyPr/>
        <a:lstStyle/>
        <a:p>
          <a:endParaRPr lang="ru-RU"/>
        </a:p>
      </dgm:t>
    </dgm:pt>
    <dgm:pt modelId="{F462D6FB-85AE-42D6-8853-6CB0008DCDD9}">
      <dgm:prSet/>
      <dgm:spPr>
        <a:solidFill>
          <a:srgbClr val="000066"/>
        </a:solidFill>
      </dgm:spPr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распространенности вредных привычек среди студентов медицинского вуза и их влияние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здоровье</a:t>
          </a:r>
        </a:p>
      </dgm:t>
    </dgm:pt>
    <dgm:pt modelId="{CA8C4DF0-D21F-4DFF-B3E3-9E6E021B3D14}" type="parTrans" cxnId="{CB910728-F64E-4781-9085-46EA915FFD47}">
      <dgm:prSet/>
      <dgm:spPr/>
      <dgm:t>
        <a:bodyPr/>
        <a:lstStyle/>
        <a:p>
          <a:endParaRPr lang="ru-RU"/>
        </a:p>
      </dgm:t>
    </dgm:pt>
    <dgm:pt modelId="{22121C9F-29B0-4C75-BCD8-83B37B01EE65}" type="sibTrans" cxnId="{CB910728-F64E-4781-9085-46EA915FFD47}">
      <dgm:prSet/>
      <dgm:spPr/>
      <dgm:t>
        <a:bodyPr/>
        <a:lstStyle/>
        <a:p>
          <a:endParaRPr lang="ru-RU"/>
        </a:p>
      </dgm:t>
    </dgm:pt>
    <dgm:pt modelId="{3A927707-31C8-4211-8031-71FF85019637}" type="pres">
      <dgm:prSet presAssocID="{34EBF67A-CEE3-4052-8EF9-93DB8D662A6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E02399-C70C-4372-ACC9-324DC59EBBF7}" type="pres">
      <dgm:prSet presAssocID="{34EBF67A-CEE3-4052-8EF9-93DB8D662A67}" presName="arrow" presStyleLbl="bgShp" presStyleIdx="0" presStyleCnt="1"/>
      <dgm:spPr/>
      <dgm:t>
        <a:bodyPr/>
        <a:lstStyle/>
        <a:p>
          <a:endParaRPr lang="ru-RU"/>
        </a:p>
      </dgm:t>
    </dgm:pt>
    <dgm:pt modelId="{4BE6F385-2C4B-4728-A942-98A6D290B7E4}" type="pres">
      <dgm:prSet presAssocID="{34EBF67A-CEE3-4052-8EF9-93DB8D662A67}" presName="linearProcess" presStyleCnt="0"/>
      <dgm:spPr/>
      <dgm:t>
        <a:bodyPr/>
        <a:lstStyle/>
        <a:p>
          <a:endParaRPr lang="ru-RU"/>
        </a:p>
      </dgm:t>
    </dgm:pt>
    <dgm:pt modelId="{41B60791-29F5-439A-86C1-80943C92AAE1}" type="pres">
      <dgm:prSet presAssocID="{C6B194DE-0AED-4180-893A-3E72467B464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92A22-574C-456D-A0A6-7275076C65F2}" type="pres">
      <dgm:prSet presAssocID="{E19FBFFB-BFAE-42CD-A0F4-F8F132EC2FEF}" presName="sibTrans" presStyleCnt="0"/>
      <dgm:spPr/>
      <dgm:t>
        <a:bodyPr/>
        <a:lstStyle/>
        <a:p>
          <a:endParaRPr lang="ru-RU"/>
        </a:p>
      </dgm:t>
    </dgm:pt>
    <dgm:pt modelId="{62F4A3AE-CCA9-4897-A0FA-A4A269C7CF53}" type="pres">
      <dgm:prSet presAssocID="{F462D6FB-85AE-42D6-8853-6CB0008DCDD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301E2-91D6-4CD8-B619-A1956C895580}" type="presOf" srcId="{34EBF67A-CEE3-4052-8EF9-93DB8D662A67}" destId="{3A927707-31C8-4211-8031-71FF85019637}" srcOrd="0" destOrd="0" presId="urn:microsoft.com/office/officeart/2005/8/layout/hProcess9"/>
    <dgm:cxn modelId="{CB910728-F64E-4781-9085-46EA915FFD47}" srcId="{34EBF67A-CEE3-4052-8EF9-93DB8D662A67}" destId="{F462D6FB-85AE-42D6-8853-6CB0008DCDD9}" srcOrd="1" destOrd="0" parTransId="{CA8C4DF0-D21F-4DFF-B3E3-9E6E021B3D14}" sibTransId="{22121C9F-29B0-4C75-BCD8-83B37B01EE65}"/>
    <dgm:cxn modelId="{EEEB025B-E953-4A5E-BDB0-786A2340CC11}" srcId="{34EBF67A-CEE3-4052-8EF9-93DB8D662A67}" destId="{C6B194DE-0AED-4180-893A-3E72467B4647}" srcOrd="0" destOrd="0" parTransId="{BED20D49-F03B-43FB-8A7C-0BE6B3D72864}" sibTransId="{E19FBFFB-BFAE-42CD-A0F4-F8F132EC2FEF}"/>
    <dgm:cxn modelId="{A0AF1E20-8374-4649-B037-A93DFA8A64B9}" type="presOf" srcId="{C6B194DE-0AED-4180-893A-3E72467B4647}" destId="{41B60791-29F5-439A-86C1-80943C92AAE1}" srcOrd="0" destOrd="0" presId="urn:microsoft.com/office/officeart/2005/8/layout/hProcess9"/>
    <dgm:cxn modelId="{7B5501DB-C7E1-4B1C-8FB8-C5636FD3BD23}" type="presOf" srcId="{F462D6FB-85AE-42D6-8853-6CB0008DCDD9}" destId="{62F4A3AE-CCA9-4897-A0FA-A4A269C7CF53}" srcOrd="0" destOrd="0" presId="urn:microsoft.com/office/officeart/2005/8/layout/hProcess9"/>
    <dgm:cxn modelId="{E3D831BA-24A9-43CC-B51A-7F00A698C924}" type="presParOf" srcId="{3A927707-31C8-4211-8031-71FF85019637}" destId="{34E02399-C70C-4372-ACC9-324DC59EBBF7}" srcOrd="0" destOrd="0" presId="urn:microsoft.com/office/officeart/2005/8/layout/hProcess9"/>
    <dgm:cxn modelId="{396D6BAB-DD91-42E6-A4C2-8C2CA0EBA627}" type="presParOf" srcId="{3A927707-31C8-4211-8031-71FF85019637}" destId="{4BE6F385-2C4B-4728-A942-98A6D290B7E4}" srcOrd="1" destOrd="0" presId="urn:microsoft.com/office/officeart/2005/8/layout/hProcess9"/>
    <dgm:cxn modelId="{5416112D-9776-489F-894B-0BEC02160581}" type="presParOf" srcId="{4BE6F385-2C4B-4728-A942-98A6D290B7E4}" destId="{41B60791-29F5-439A-86C1-80943C92AAE1}" srcOrd="0" destOrd="0" presId="urn:microsoft.com/office/officeart/2005/8/layout/hProcess9"/>
    <dgm:cxn modelId="{845EE8D3-50E7-4452-BE92-DD9ABF2CDE68}" type="presParOf" srcId="{4BE6F385-2C4B-4728-A942-98A6D290B7E4}" destId="{79B92A22-574C-456D-A0A6-7275076C65F2}" srcOrd="1" destOrd="0" presId="urn:microsoft.com/office/officeart/2005/8/layout/hProcess9"/>
    <dgm:cxn modelId="{BF0DA4ED-F361-4488-AD6E-84A76A9705ED}" type="presParOf" srcId="{4BE6F385-2C4B-4728-A942-98A6D290B7E4}" destId="{62F4A3AE-CCA9-4897-A0FA-A4A269C7CF5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7D0A0-2E6F-40D9-8AC1-A98C70FCC37F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096B4-F592-4215-A107-06DD9AD6AD04}">
      <dgm:prSet phldrT="[Текст]" custT="1"/>
      <dgm:spPr/>
      <dgm:t>
        <a:bodyPr/>
        <a:lstStyle/>
        <a:p>
          <a:pPr algn="l"/>
          <a:r>
            <a:rPr lang="ru-RU" sz="3600" b="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 и методы исследования</a:t>
          </a:r>
        </a:p>
      </dgm:t>
    </dgm:pt>
    <dgm:pt modelId="{A65B1914-D12F-4D45-98C4-CE66A09D8647}" type="parTrans" cxnId="{771B17E3-7435-4F78-9649-B2DB92256733}">
      <dgm:prSet/>
      <dgm:spPr/>
      <dgm:t>
        <a:bodyPr/>
        <a:lstStyle/>
        <a:p>
          <a:endParaRPr lang="ru-RU"/>
        </a:p>
      </dgm:t>
    </dgm:pt>
    <dgm:pt modelId="{04E9377D-4B1D-4C1D-9AD5-4A5EE792861E}" type="sibTrans" cxnId="{771B17E3-7435-4F78-9649-B2DB92256733}">
      <dgm:prSet/>
      <dgm:spPr/>
      <dgm:t>
        <a:bodyPr/>
        <a:lstStyle/>
        <a:p>
          <a:endParaRPr lang="ru-RU"/>
        </a:p>
      </dgm:t>
    </dgm:pt>
    <dgm:pt modelId="{5E7FA940-B6C0-4C6D-B4C3-473E1E5F7D22}">
      <dgm:prSet phldrT="[Текст]" custT="1"/>
      <dgm:spPr/>
      <dgm:t>
        <a:bodyPr/>
        <a:lstStyle/>
        <a:p>
          <a:pPr algn="l"/>
          <a:endParaRPr lang="ru-RU" sz="3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 исследования </a:t>
          </a:r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студенты- юноши, обучающиеся </a:t>
          </a:r>
          <a:r>
            <a: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 </a:t>
          </a:r>
          <a:r>
            <a: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курсе </a:t>
          </a:r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медицинского вуза </a:t>
          </a:r>
          <a:r>
            <a:rPr lang="ru-RU" sz="3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г.Луганска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100D2-6D17-4C60-891A-AFC7B4665523}" type="parTrans" cxnId="{81B12DD5-1816-4C82-8C68-D72486F726A0}">
      <dgm:prSet/>
      <dgm:spPr/>
      <dgm:t>
        <a:bodyPr/>
        <a:lstStyle/>
        <a:p>
          <a:endParaRPr lang="ru-RU"/>
        </a:p>
      </dgm:t>
    </dgm:pt>
    <dgm:pt modelId="{B0DDCAC7-6D0C-4108-9861-86DFA1341645}" type="sibTrans" cxnId="{81B12DD5-1816-4C82-8C68-D72486F726A0}">
      <dgm:prSet/>
      <dgm:spPr/>
      <dgm:t>
        <a:bodyPr/>
        <a:lstStyle/>
        <a:p>
          <a:endParaRPr lang="ru-RU"/>
        </a:p>
      </dgm:t>
    </dgm:pt>
    <dgm:pt modelId="{CB565FA0-0ED0-4BAC-B419-390AABBCE7C0}" type="pres">
      <dgm:prSet presAssocID="{64E7D0A0-2E6F-40D9-8AC1-A98C70FCC37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FE8FC3-00B3-4B44-97E7-864431738102}" type="pres">
      <dgm:prSet presAssocID="{083096B4-F592-4215-A107-06DD9AD6AD04}" presName="composite" presStyleCnt="0"/>
      <dgm:spPr/>
    </dgm:pt>
    <dgm:pt modelId="{5B3AA214-F301-4926-9612-AB3349E9C3D9}" type="pres">
      <dgm:prSet presAssocID="{083096B4-F592-4215-A107-06DD9AD6AD04}" presName="ParentAccentShape" presStyleLbl="trBgShp" presStyleIdx="0" presStyleCnt="2"/>
      <dgm:spPr/>
    </dgm:pt>
    <dgm:pt modelId="{47FE3584-0479-4102-A276-9A2DB496B1B4}" type="pres">
      <dgm:prSet presAssocID="{083096B4-F592-4215-A107-06DD9AD6AD0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97C0D-0151-4DC0-8206-79DF1F1AE2CE}" type="pres">
      <dgm:prSet presAssocID="{083096B4-F592-4215-A107-06DD9AD6AD04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DB2ADA3-A4E4-4CFA-9909-DBB4EB0F003E}" type="pres">
      <dgm:prSet presAssocID="{083096B4-F592-4215-A107-06DD9AD6AD04}" presName="ChildAccentShape" presStyleLbl="trBgShp" presStyleIdx="1" presStyleCnt="2"/>
      <dgm:spPr/>
    </dgm:pt>
    <dgm:pt modelId="{8B5C4BAA-F2BF-456F-BEBA-C6200F358A39}" type="pres">
      <dgm:prSet presAssocID="{083096B4-F592-4215-A107-06DD9AD6AD04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1B12DD5-1816-4C82-8C68-D72486F726A0}" srcId="{083096B4-F592-4215-A107-06DD9AD6AD04}" destId="{5E7FA940-B6C0-4C6D-B4C3-473E1E5F7D22}" srcOrd="0" destOrd="0" parTransId="{8BB100D2-6D17-4C60-891A-AFC7B4665523}" sibTransId="{B0DDCAC7-6D0C-4108-9861-86DFA1341645}"/>
    <dgm:cxn modelId="{771B17E3-7435-4F78-9649-B2DB92256733}" srcId="{64E7D0A0-2E6F-40D9-8AC1-A98C70FCC37F}" destId="{083096B4-F592-4215-A107-06DD9AD6AD04}" srcOrd="0" destOrd="0" parTransId="{A65B1914-D12F-4D45-98C4-CE66A09D8647}" sibTransId="{04E9377D-4B1D-4C1D-9AD5-4A5EE792861E}"/>
    <dgm:cxn modelId="{D5B2639D-3E51-461E-8EFD-FDCD6768E946}" type="presOf" srcId="{083096B4-F592-4215-A107-06DD9AD6AD04}" destId="{47FE3584-0479-4102-A276-9A2DB496B1B4}" srcOrd="0" destOrd="0" presId="urn:microsoft.com/office/officeart/2009/3/layout/SnapshotPictureList"/>
    <dgm:cxn modelId="{005F1295-C8A7-4412-9C44-EA52B2F39B92}" type="presOf" srcId="{5E7FA940-B6C0-4C6D-B4C3-473E1E5F7D22}" destId="{17C97C0D-0151-4DC0-8206-79DF1F1AE2CE}" srcOrd="0" destOrd="0" presId="urn:microsoft.com/office/officeart/2009/3/layout/SnapshotPictureList"/>
    <dgm:cxn modelId="{DD9935EF-C606-4BD7-B838-D8516D72CF51}" type="presOf" srcId="{64E7D0A0-2E6F-40D9-8AC1-A98C70FCC37F}" destId="{CB565FA0-0ED0-4BAC-B419-390AABBCE7C0}" srcOrd="0" destOrd="0" presId="urn:microsoft.com/office/officeart/2009/3/layout/SnapshotPictureList"/>
    <dgm:cxn modelId="{46E2AFFB-17D7-4438-8063-B9E799439729}" type="presParOf" srcId="{CB565FA0-0ED0-4BAC-B419-390AABBCE7C0}" destId="{B0FE8FC3-00B3-4B44-97E7-864431738102}" srcOrd="0" destOrd="0" presId="urn:microsoft.com/office/officeart/2009/3/layout/SnapshotPictureList"/>
    <dgm:cxn modelId="{658B4BB3-A094-4558-A41A-89979DBE75E0}" type="presParOf" srcId="{B0FE8FC3-00B3-4B44-97E7-864431738102}" destId="{5B3AA214-F301-4926-9612-AB3349E9C3D9}" srcOrd="0" destOrd="0" presId="urn:microsoft.com/office/officeart/2009/3/layout/SnapshotPictureList"/>
    <dgm:cxn modelId="{D0BAE23E-8D6D-4A96-99AC-E89CC9D15AC0}" type="presParOf" srcId="{B0FE8FC3-00B3-4B44-97E7-864431738102}" destId="{47FE3584-0479-4102-A276-9A2DB496B1B4}" srcOrd="1" destOrd="0" presId="urn:microsoft.com/office/officeart/2009/3/layout/SnapshotPictureList"/>
    <dgm:cxn modelId="{F48BD3D5-F3D9-4C3C-BD7A-26DFDB0CF8B8}" type="presParOf" srcId="{B0FE8FC3-00B3-4B44-97E7-864431738102}" destId="{17C97C0D-0151-4DC0-8206-79DF1F1AE2CE}" srcOrd="2" destOrd="0" presId="urn:microsoft.com/office/officeart/2009/3/layout/SnapshotPictureList"/>
    <dgm:cxn modelId="{ED796824-54C3-49C8-9E8A-9239E2538006}" type="presParOf" srcId="{B0FE8FC3-00B3-4B44-97E7-864431738102}" destId="{3DB2ADA3-A4E4-4CFA-9909-DBB4EB0F003E}" srcOrd="3" destOrd="0" presId="urn:microsoft.com/office/officeart/2009/3/layout/SnapshotPictureList"/>
    <dgm:cxn modelId="{478DFDCA-A28F-4FED-87DB-E7F3E5C60D8A}" type="presParOf" srcId="{B0FE8FC3-00B3-4B44-97E7-864431738102}" destId="{8B5C4BAA-F2BF-456F-BEBA-C6200F358A39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134A0-78BC-4A78-83A7-5E29D1EC9ED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7FDC85-72B4-4987-BB24-423B0E0B0000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Объект-</a:t>
          </a:r>
          <a:r>
            <a:rPr lang="ru-RU" sz="28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ноши  </a:t>
          </a:r>
        </a:p>
        <a:p>
          <a:pPr algn="ctr"/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(111 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человек)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5F7F3AA2-5EC3-4351-8C41-4637D1000994}" type="parTrans" cxnId="{DAAA240D-EE3B-42E5-8DF5-37E5F3D32D5B}">
      <dgm:prSet/>
      <dgm:spPr/>
      <dgm:t>
        <a:bodyPr/>
        <a:lstStyle/>
        <a:p>
          <a:pPr algn="ctr"/>
          <a:endParaRPr lang="ru-RU"/>
        </a:p>
      </dgm:t>
    </dgm:pt>
    <dgm:pt modelId="{CE2E0FC5-A650-4433-A2CD-BDA0B4D89572}" type="sibTrans" cxnId="{DAAA240D-EE3B-42E5-8DF5-37E5F3D32D5B}">
      <dgm:prSet/>
      <dgm:spPr/>
      <dgm:t>
        <a:bodyPr/>
        <a:lstStyle/>
        <a:p>
          <a:pPr algn="ctr"/>
          <a:endParaRPr lang="ru-RU"/>
        </a:p>
      </dgm:t>
    </dgm:pt>
    <dgm:pt modelId="{ED78A507-16B1-4BE5-AB5B-DF0CA7BC3279}">
      <dgm:prSet phldrT="[Текст]"/>
      <dgm:spPr>
        <a:ln>
          <a:noFill/>
        </a:ln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Студенты 1 курса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983848-860E-4282-B95C-8280FF4BDA4D}" type="parTrans" cxnId="{D5298C27-1015-435E-96DD-D8B4D866CDEF}">
      <dgm:prSet/>
      <dgm:spPr/>
      <dgm:t>
        <a:bodyPr/>
        <a:lstStyle/>
        <a:p>
          <a:pPr algn="ctr"/>
          <a:endParaRPr lang="ru-RU"/>
        </a:p>
      </dgm:t>
    </dgm:pt>
    <dgm:pt modelId="{A15DC730-9249-463E-BA55-8E3C99CAE335}" type="sibTrans" cxnId="{D5298C27-1015-435E-96DD-D8B4D866CDEF}">
      <dgm:prSet/>
      <dgm:spPr/>
      <dgm:t>
        <a:bodyPr/>
        <a:lstStyle/>
        <a:p>
          <a:pPr algn="ctr"/>
          <a:endParaRPr lang="ru-RU"/>
        </a:p>
      </dgm:t>
    </dgm:pt>
    <dgm:pt modelId="{33C480E4-2A19-4525-B268-49CF8DB712A6}">
      <dgm:prSet phldrT="[Текст]"/>
      <dgm:spPr>
        <a:ln>
          <a:noFill/>
        </a:ln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18-20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FAC300-8585-4790-9FD9-47558928FC8C}" type="parTrans" cxnId="{24125B1B-7432-4BD6-8CC8-E717781B64E6}">
      <dgm:prSet/>
      <dgm:spPr/>
      <dgm:t>
        <a:bodyPr/>
        <a:lstStyle/>
        <a:p>
          <a:pPr algn="ctr"/>
          <a:endParaRPr lang="ru-RU"/>
        </a:p>
      </dgm:t>
    </dgm:pt>
    <dgm:pt modelId="{1E541CBC-D876-42D6-8CD4-CCFA201F0F7C}" type="sibTrans" cxnId="{24125B1B-7432-4BD6-8CC8-E717781B64E6}">
      <dgm:prSet/>
      <dgm:spPr/>
      <dgm:t>
        <a:bodyPr/>
        <a:lstStyle/>
        <a:p>
          <a:pPr algn="ctr"/>
          <a:endParaRPr lang="ru-RU"/>
        </a:p>
      </dgm:t>
    </dgm:pt>
    <dgm:pt modelId="{7A19469D-DBD7-48D4-8232-2C0974324112}">
      <dgm:prSet phldrT="[Текст]"/>
      <dgm:spPr>
        <a:ln>
          <a:noFill/>
        </a:ln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76,4% -нормальный индекс массы тела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C39E3F-1DA4-4DF4-9DC1-D5EEE214937B}" type="parTrans" cxnId="{923907DD-B6D9-45AA-A385-BE4780A6514D}">
      <dgm:prSet/>
      <dgm:spPr/>
      <dgm:t>
        <a:bodyPr/>
        <a:lstStyle/>
        <a:p>
          <a:endParaRPr lang="ru-RU"/>
        </a:p>
      </dgm:t>
    </dgm:pt>
    <dgm:pt modelId="{CEBAFAF3-D6C5-42C2-8C37-49F6528C7218}" type="sibTrans" cxnId="{923907DD-B6D9-45AA-A385-BE4780A6514D}">
      <dgm:prSet/>
      <dgm:spPr/>
      <dgm:t>
        <a:bodyPr/>
        <a:lstStyle/>
        <a:p>
          <a:endParaRPr lang="ru-RU"/>
        </a:p>
      </dgm:t>
    </dgm:pt>
    <dgm:pt modelId="{79F3DCCE-117C-4C7B-8F56-5924458D03C0}" type="pres">
      <dgm:prSet presAssocID="{808134A0-78BC-4A78-83A7-5E29D1EC9E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69688B-A1D8-4303-B828-6AD126C8E314}" type="pres">
      <dgm:prSet presAssocID="{F87FDC85-72B4-4987-BB24-423B0E0B0000}" presName="hierRoot1" presStyleCnt="0"/>
      <dgm:spPr/>
      <dgm:t>
        <a:bodyPr/>
        <a:lstStyle/>
        <a:p>
          <a:endParaRPr lang="ru-RU"/>
        </a:p>
      </dgm:t>
    </dgm:pt>
    <dgm:pt modelId="{C8EB854A-66A2-4ECC-B1A7-927C8D1939B6}" type="pres">
      <dgm:prSet presAssocID="{F87FDC85-72B4-4987-BB24-423B0E0B0000}" presName="composite" presStyleCnt="0"/>
      <dgm:spPr/>
      <dgm:t>
        <a:bodyPr/>
        <a:lstStyle/>
        <a:p>
          <a:endParaRPr lang="ru-RU"/>
        </a:p>
      </dgm:t>
    </dgm:pt>
    <dgm:pt modelId="{D5A90ECD-5012-4D68-9480-94CBE4F6DB18}" type="pres">
      <dgm:prSet presAssocID="{F87FDC85-72B4-4987-BB24-423B0E0B0000}" presName="background" presStyleLbl="node0" presStyleIdx="0" presStyleCnt="1"/>
      <dgm:spPr>
        <a:solidFill>
          <a:srgbClr val="009900"/>
        </a:solidFill>
      </dgm:spPr>
      <dgm:t>
        <a:bodyPr/>
        <a:lstStyle/>
        <a:p>
          <a:endParaRPr lang="ru-RU"/>
        </a:p>
      </dgm:t>
    </dgm:pt>
    <dgm:pt modelId="{57A8A97B-086A-461E-A888-24D72E920488}" type="pres">
      <dgm:prSet presAssocID="{F87FDC85-72B4-4987-BB24-423B0E0B0000}" presName="text" presStyleLbl="fgAcc0" presStyleIdx="0" presStyleCnt="1" custScaleX="140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541AE-D377-4C0B-9DC1-ACE252A714E1}" type="pres">
      <dgm:prSet presAssocID="{F87FDC85-72B4-4987-BB24-423B0E0B0000}" presName="hierChild2" presStyleCnt="0"/>
      <dgm:spPr/>
      <dgm:t>
        <a:bodyPr/>
        <a:lstStyle/>
        <a:p>
          <a:endParaRPr lang="ru-RU"/>
        </a:p>
      </dgm:t>
    </dgm:pt>
    <dgm:pt modelId="{D39DA176-FC83-41B9-9BEE-99BB780DF25A}" type="pres">
      <dgm:prSet presAssocID="{19983848-860E-4282-B95C-8280FF4BDA4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7BBFDB6-F41C-45AC-966E-9D8D1B582409}" type="pres">
      <dgm:prSet presAssocID="{ED78A507-16B1-4BE5-AB5B-DF0CA7BC3279}" presName="hierRoot2" presStyleCnt="0"/>
      <dgm:spPr/>
      <dgm:t>
        <a:bodyPr/>
        <a:lstStyle/>
        <a:p>
          <a:endParaRPr lang="ru-RU"/>
        </a:p>
      </dgm:t>
    </dgm:pt>
    <dgm:pt modelId="{06485DA4-6B02-40C8-AFAD-6C8B79EDEFFB}" type="pres">
      <dgm:prSet presAssocID="{ED78A507-16B1-4BE5-AB5B-DF0CA7BC3279}" presName="composite2" presStyleCnt="0"/>
      <dgm:spPr/>
      <dgm:t>
        <a:bodyPr/>
        <a:lstStyle/>
        <a:p>
          <a:endParaRPr lang="ru-RU"/>
        </a:p>
      </dgm:t>
    </dgm:pt>
    <dgm:pt modelId="{D4B34232-F1CB-45A1-8EBB-4A74C17421E4}" type="pres">
      <dgm:prSet presAssocID="{ED78A507-16B1-4BE5-AB5B-DF0CA7BC3279}" presName="background2" presStyleLbl="node2" presStyleIdx="0" presStyleCnt="3"/>
      <dgm:spPr>
        <a:solidFill>
          <a:srgbClr val="CC0000"/>
        </a:solidFill>
      </dgm:spPr>
      <dgm:t>
        <a:bodyPr/>
        <a:lstStyle/>
        <a:p>
          <a:endParaRPr lang="ru-RU"/>
        </a:p>
      </dgm:t>
    </dgm:pt>
    <dgm:pt modelId="{9D6B99B3-C06F-481B-892D-B628FE25E2FC}" type="pres">
      <dgm:prSet presAssocID="{ED78A507-16B1-4BE5-AB5B-DF0CA7BC327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3F665E-9FC6-4D0A-AFC2-48A641D289E6}" type="pres">
      <dgm:prSet presAssocID="{ED78A507-16B1-4BE5-AB5B-DF0CA7BC3279}" presName="hierChild3" presStyleCnt="0"/>
      <dgm:spPr/>
      <dgm:t>
        <a:bodyPr/>
        <a:lstStyle/>
        <a:p>
          <a:endParaRPr lang="ru-RU"/>
        </a:p>
      </dgm:t>
    </dgm:pt>
    <dgm:pt modelId="{ED8C8E19-1EEA-4F96-AD83-5717E1D256A0}" type="pres">
      <dgm:prSet presAssocID="{47FAC300-8585-4790-9FD9-47558928FC8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5434696-4F8B-4440-BA99-B88BE299A3D3}" type="pres">
      <dgm:prSet presAssocID="{33C480E4-2A19-4525-B268-49CF8DB712A6}" presName="hierRoot2" presStyleCnt="0"/>
      <dgm:spPr/>
      <dgm:t>
        <a:bodyPr/>
        <a:lstStyle/>
        <a:p>
          <a:endParaRPr lang="ru-RU"/>
        </a:p>
      </dgm:t>
    </dgm:pt>
    <dgm:pt modelId="{55E21AE6-0F06-41CF-A80E-4BDA99DF2CFA}" type="pres">
      <dgm:prSet presAssocID="{33C480E4-2A19-4525-B268-49CF8DB712A6}" presName="composite2" presStyleCnt="0"/>
      <dgm:spPr/>
      <dgm:t>
        <a:bodyPr/>
        <a:lstStyle/>
        <a:p>
          <a:endParaRPr lang="ru-RU"/>
        </a:p>
      </dgm:t>
    </dgm:pt>
    <dgm:pt modelId="{57FC9A17-C4F9-4A40-9FBA-A8786791C65F}" type="pres">
      <dgm:prSet presAssocID="{33C480E4-2A19-4525-B268-49CF8DB712A6}" presName="background2" presStyleLbl="node2" presStyleIdx="1" presStyleCnt="3"/>
      <dgm:spPr>
        <a:solidFill>
          <a:srgbClr val="000099"/>
        </a:solidFill>
      </dgm:spPr>
      <dgm:t>
        <a:bodyPr/>
        <a:lstStyle/>
        <a:p>
          <a:endParaRPr lang="ru-RU"/>
        </a:p>
      </dgm:t>
    </dgm:pt>
    <dgm:pt modelId="{2E1E8FE9-CCB7-4F6A-BD70-F034EB8B3BBE}" type="pres">
      <dgm:prSet presAssocID="{33C480E4-2A19-4525-B268-49CF8DB712A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A0545-8C96-4834-9C69-6445A024CAEE}" type="pres">
      <dgm:prSet presAssocID="{33C480E4-2A19-4525-B268-49CF8DB712A6}" presName="hierChild3" presStyleCnt="0"/>
      <dgm:spPr/>
      <dgm:t>
        <a:bodyPr/>
        <a:lstStyle/>
        <a:p>
          <a:endParaRPr lang="ru-RU"/>
        </a:p>
      </dgm:t>
    </dgm:pt>
    <dgm:pt modelId="{F8855DEB-E87A-4546-B51E-3854BECA6994}" type="pres">
      <dgm:prSet presAssocID="{87C39E3F-1DA4-4DF4-9DC1-D5EEE214937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C944BE1-A0B8-4784-A7EB-48DFA74E7682}" type="pres">
      <dgm:prSet presAssocID="{7A19469D-DBD7-48D4-8232-2C0974324112}" presName="hierRoot2" presStyleCnt="0"/>
      <dgm:spPr/>
      <dgm:t>
        <a:bodyPr/>
        <a:lstStyle/>
        <a:p>
          <a:endParaRPr lang="ru-RU"/>
        </a:p>
      </dgm:t>
    </dgm:pt>
    <dgm:pt modelId="{4C392757-0907-4F01-9FA3-A6E563F962E1}" type="pres">
      <dgm:prSet presAssocID="{7A19469D-DBD7-48D4-8232-2C0974324112}" presName="composite2" presStyleCnt="0"/>
      <dgm:spPr/>
      <dgm:t>
        <a:bodyPr/>
        <a:lstStyle/>
        <a:p>
          <a:endParaRPr lang="ru-RU"/>
        </a:p>
      </dgm:t>
    </dgm:pt>
    <dgm:pt modelId="{0B9AB992-A138-4F63-81F4-A00B501D3913}" type="pres">
      <dgm:prSet presAssocID="{7A19469D-DBD7-48D4-8232-2C0974324112}" presName="background2" presStyleLbl="node2" presStyleIdx="2" presStyleCnt="3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4E742D6-638C-477D-910D-7C21378B50F1}" type="pres">
      <dgm:prSet presAssocID="{7A19469D-DBD7-48D4-8232-2C097432411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A2228-CE1D-4E7D-9454-3DC1A6D345EA}" type="pres">
      <dgm:prSet presAssocID="{7A19469D-DBD7-48D4-8232-2C0974324112}" presName="hierChild3" presStyleCnt="0"/>
      <dgm:spPr/>
      <dgm:t>
        <a:bodyPr/>
        <a:lstStyle/>
        <a:p>
          <a:endParaRPr lang="ru-RU"/>
        </a:p>
      </dgm:t>
    </dgm:pt>
  </dgm:ptLst>
  <dgm:cxnLst>
    <dgm:cxn modelId="{8B1B52C0-AC26-4F39-A0F8-8072663B546E}" type="presOf" srcId="{19983848-860E-4282-B95C-8280FF4BDA4D}" destId="{D39DA176-FC83-41B9-9BEE-99BB780DF25A}" srcOrd="0" destOrd="0" presId="urn:microsoft.com/office/officeart/2005/8/layout/hierarchy1"/>
    <dgm:cxn modelId="{06BC3E62-D4C7-4AE2-AB44-680961C4B12F}" type="presOf" srcId="{87C39E3F-1DA4-4DF4-9DC1-D5EEE214937B}" destId="{F8855DEB-E87A-4546-B51E-3854BECA6994}" srcOrd="0" destOrd="0" presId="urn:microsoft.com/office/officeart/2005/8/layout/hierarchy1"/>
    <dgm:cxn modelId="{0DF54E95-F953-4039-A7D1-2BDD62E65C69}" type="presOf" srcId="{ED78A507-16B1-4BE5-AB5B-DF0CA7BC3279}" destId="{9D6B99B3-C06F-481B-892D-B628FE25E2FC}" srcOrd="0" destOrd="0" presId="urn:microsoft.com/office/officeart/2005/8/layout/hierarchy1"/>
    <dgm:cxn modelId="{945CECB3-0758-40DC-94AB-41948F389472}" type="presOf" srcId="{F87FDC85-72B4-4987-BB24-423B0E0B0000}" destId="{57A8A97B-086A-461E-A888-24D72E920488}" srcOrd="0" destOrd="0" presId="urn:microsoft.com/office/officeart/2005/8/layout/hierarchy1"/>
    <dgm:cxn modelId="{36A734FA-BECF-4BCD-9EFB-0079673EC800}" type="presOf" srcId="{47FAC300-8585-4790-9FD9-47558928FC8C}" destId="{ED8C8E19-1EEA-4F96-AD83-5717E1D256A0}" srcOrd="0" destOrd="0" presId="urn:microsoft.com/office/officeart/2005/8/layout/hierarchy1"/>
    <dgm:cxn modelId="{24125B1B-7432-4BD6-8CC8-E717781B64E6}" srcId="{F87FDC85-72B4-4987-BB24-423B0E0B0000}" destId="{33C480E4-2A19-4525-B268-49CF8DB712A6}" srcOrd="1" destOrd="0" parTransId="{47FAC300-8585-4790-9FD9-47558928FC8C}" sibTransId="{1E541CBC-D876-42D6-8CD4-CCFA201F0F7C}"/>
    <dgm:cxn modelId="{DAAA240D-EE3B-42E5-8DF5-37E5F3D32D5B}" srcId="{808134A0-78BC-4A78-83A7-5E29D1EC9EDB}" destId="{F87FDC85-72B4-4987-BB24-423B0E0B0000}" srcOrd="0" destOrd="0" parTransId="{5F7F3AA2-5EC3-4351-8C41-4637D1000994}" sibTransId="{CE2E0FC5-A650-4433-A2CD-BDA0B4D89572}"/>
    <dgm:cxn modelId="{8FFAA43E-8DFE-4BE8-91E4-6EE89F1F600D}" type="presOf" srcId="{7A19469D-DBD7-48D4-8232-2C0974324112}" destId="{04E742D6-638C-477D-910D-7C21378B50F1}" srcOrd="0" destOrd="0" presId="urn:microsoft.com/office/officeart/2005/8/layout/hierarchy1"/>
    <dgm:cxn modelId="{29C75E44-A8C9-4A18-B939-0F30DADE0B76}" type="presOf" srcId="{33C480E4-2A19-4525-B268-49CF8DB712A6}" destId="{2E1E8FE9-CCB7-4F6A-BD70-F034EB8B3BBE}" srcOrd="0" destOrd="0" presId="urn:microsoft.com/office/officeart/2005/8/layout/hierarchy1"/>
    <dgm:cxn modelId="{EEF31F11-6491-47ED-9ACB-C4625BE7F0DF}" type="presOf" srcId="{808134A0-78BC-4A78-83A7-5E29D1EC9EDB}" destId="{79F3DCCE-117C-4C7B-8F56-5924458D03C0}" srcOrd="0" destOrd="0" presId="urn:microsoft.com/office/officeart/2005/8/layout/hierarchy1"/>
    <dgm:cxn modelId="{D5298C27-1015-435E-96DD-D8B4D866CDEF}" srcId="{F87FDC85-72B4-4987-BB24-423B0E0B0000}" destId="{ED78A507-16B1-4BE5-AB5B-DF0CA7BC3279}" srcOrd="0" destOrd="0" parTransId="{19983848-860E-4282-B95C-8280FF4BDA4D}" sibTransId="{A15DC730-9249-463E-BA55-8E3C99CAE335}"/>
    <dgm:cxn modelId="{923907DD-B6D9-45AA-A385-BE4780A6514D}" srcId="{F87FDC85-72B4-4987-BB24-423B0E0B0000}" destId="{7A19469D-DBD7-48D4-8232-2C0974324112}" srcOrd="2" destOrd="0" parTransId="{87C39E3F-1DA4-4DF4-9DC1-D5EEE214937B}" sibTransId="{CEBAFAF3-D6C5-42C2-8C37-49F6528C7218}"/>
    <dgm:cxn modelId="{745708E3-52CC-4304-8EE8-1AC94B614DB3}" type="presParOf" srcId="{79F3DCCE-117C-4C7B-8F56-5924458D03C0}" destId="{D569688B-A1D8-4303-B828-6AD126C8E314}" srcOrd="0" destOrd="0" presId="urn:microsoft.com/office/officeart/2005/8/layout/hierarchy1"/>
    <dgm:cxn modelId="{9B5CD960-B966-419B-863D-19A15230983F}" type="presParOf" srcId="{D569688B-A1D8-4303-B828-6AD126C8E314}" destId="{C8EB854A-66A2-4ECC-B1A7-927C8D1939B6}" srcOrd="0" destOrd="0" presId="urn:microsoft.com/office/officeart/2005/8/layout/hierarchy1"/>
    <dgm:cxn modelId="{BFD4B5D3-ED92-41D4-8A0E-2A74080D0E72}" type="presParOf" srcId="{C8EB854A-66A2-4ECC-B1A7-927C8D1939B6}" destId="{D5A90ECD-5012-4D68-9480-94CBE4F6DB18}" srcOrd="0" destOrd="0" presId="urn:microsoft.com/office/officeart/2005/8/layout/hierarchy1"/>
    <dgm:cxn modelId="{D444A7A2-2FEE-4EB2-BCCD-50C243F76F75}" type="presParOf" srcId="{C8EB854A-66A2-4ECC-B1A7-927C8D1939B6}" destId="{57A8A97B-086A-461E-A888-24D72E920488}" srcOrd="1" destOrd="0" presId="urn:microsoft.com/office/officeart/2005/8/layout/hierarchy1"/>
    <dgm:cxn modelId="{23BC2D41-91FA-45DA-873D-5F415A6BC003}" type="presParOf" srcId="{D569688B-A1D8-4303-B828-6AD126C8E314}" destId="{47B541AE-D377-4C0B-9DC1-ACE252A714E1}" srcOrd="1" destOrd="0" presId="urn:microsoft.com/office/officeart/2005/8/layout/hierarchy1"/>
    <dgm:cxn modelId="{2EC3EF56-2405-4959-B4A2-898AED818984}" type="presParOf" srcId="{47B541AE-D377-4C0B-9DC1-ACE252A714E1}" destId="{D39DA176-FC83-41B9-9BEE-99BB780DF25A}" srcOrd="0" destOrd="0" presId="urn:microsoft.com/office/officeart/2005/8/layout/hierarchy1"/>
    <dgm:cxn modelId="{94F65856-1AC5-45DE-ADCA-FB4237D81785}" type="presParOf" srcId="{47B541AE-D377-4C0B-9DC1-ACE252A714E1}" destId="{B7BBFDB6-F41C-45AC-966E-9D8D1B582409}" srcOrd="1" destOrd="0" presId="urn:microsoft.com/office/officeart/2005/8/layout/hierarchy1"/>
    <dgm:cxn modelId="{43F29CA8-E0A1-4F96-9749-70146DC04944}" type="presParOf" srcId="{B7BBFDB6-F41C-45AC-966E-9D8D1B582409}" destId="{06485DA4-6B02-40C8-AFAD-6C8B79EDEFFB}" srcOrd="0" destOrd="0" presId="urn:microsoft.com/office/officeart/2005/8/layout/hierarchy1"/>
    <dgm:cxn modelId="{2A749581-BBBD-468D-977F-367D746C2E59}" type="presParOf" srcId="{06485DA4-6B02-40C8-AFAD-6C8B79EDEFFB}" destId="{D4B34232-F1CB-45A1-8EBB-4A74C17421E4}" srcOrd="0" destOrd="0" presId="urn:microsoft.com/office/officeart/2005/8/layout/hierarchy1"/>
    <dgm:cxn modelId="{0B245564-F93C-455F-B18F-3F8B9F7A93DE}" type="presParOf" srcId="{06485DA4-6B02-40C8-AFAD-6C8B79EDEFFB}" destId="{9D6B99B3-C06F-481B-892D-B628FE25E2FC}" srcOrd="1" destOrd="0" presId="urn:microsoft.com/office/officeart/2005/8/layout/hierarchy1"/>
    <dgm:cxn modelId="{E80CCE76-53F0-4DDD-BD1A-0A8430A5251C}" type="presParOf" srcId="{B7BBFDB6-F41C-45AC-966E-9D8D1B582409}" destId="{133F665E-9FC6-4D0A-AFC2-48A641D289E6}" srcOrd="1" destOrd="0" presId="urn:microsoft.com/office/officeart/2005/8/layout/hierarchy1"/>
    <dgm:cxn modelId="{0E76DBE3-800E-463D-A6C5-BD4261E01CD3}" type="presParOf" srcId="{47B541AE-D377-4C0B-9DC1-ACE252A714E1}" destId="{ED8C8E19-1EEA-4F96-AD83-5717E1D256A0}" srcOrd="2" destOrd="0" presId="urn:microsoft.com/office/officeart/2005/8/layout/hierarchy1"/>
    <dgm:cxn modelId="{B3616C99-85F6-464B-8D15-CE90D0BE9B81}" type="presParOf" srcId="{47B541AE-D377-4C0B-9DC1-ACE252A714E1}" destId="{95434696-4F8B-4440-BA99-B88BE299A3D3}" srcOrd="3" destOrd="0" presId="urn:microsoft.com/office/officeart/2005/8/layout/hierarchy1"/>
    <dgm:cxn modelId="{F699913E-DB92-4CA6-8C8C-07B6C3880AEE}" type="presParOf" srcId="{95434696-4F8B-4440-BA99-B88BE299A3D3}" destId="{55E21AE6-0F06-41CF-A80E-4BDA99DF2CFA}" srcOrd="0" destOrd="0" presId="urn:microsoft.com/office/officeart/2005/8/layout/hierarchy1"/>
    <dgm:cxn modelId="{130E3B4F-9B73-409C-9A22-DA6CDC0D7ECE}" type="presParOf" srcId="{55E21AE6-0F06-41CF-A80E-4BDA99DF2CFA}" destId="{57FC9A17-C4F9-4A40-9FBA-A8786791C65F}" srcOrd="0" destOrd="0" presId="urn:microsoft.com/office/officeart/2005/8/layout/hierarchy1"/>
    <dgm:cxn modelId="{10DBF4FE-C678-4C20-BE72-F6A8E512A45B}" type="presParOf" srcId="{55E21AE6-0F06-41CF-A80E-4BDA99DF2CFA}" destId="{2E1E8FE9-CCB7-4F6A-BD70-F034EB8B3BBE}" srcOrd="1" destOrd="0" presId="urn:microsoft.com/office/officeart/2005/8/layout/hierarchy1"/>
    <dgm:cxn modelId="{EBB2B8E0-D2FE-4DA6-9DF7-0036822899BC}" type="presParOf" srcId="{95434696-4F8B-4440-BA99-B88BE299A3D3}" destId="{E64A0545-8C96-4834-9C69-6445A024CAEE}" srcOrd="1" destOrd="0" presId="urn:microsoft.com/office/officeart/2005/8/layout/hierarchy1"/>
    <dgm:cxn modelId="{58102C82-C2D9-409A-BD25-F7F5C4166C35}" type="presParOf" srcId="{47B541AE-D377-4C0B-9DC1-ACE252A714E1}" destId="{F8855DEB-E87A-4546-B51E-3854BECA6994}" srcOrd="4" destOrd="0" presId="urn:microsoft.com/office/officeart/2005/8/layout/hierarchy1"/>
    <dgm:cxn modelId="{94A402C7-1AEE-4ADF-80CA-07D82D601722}" type="presParOf" srcId="{47B541AE-D377-4C0B-9DC1-ACE252A714E1}" destId="{AC944BE1-A0B8-4784-A7EB-48DFA74E7682}" srcOrd="5" destOrd="0" presId="urn:microsoft.com/office/officeart/2005/8/layout/hierarchy1"/>
    <dgm:cxn modelId="{D9C3E641-4F1F-4D48-8E24-B452249A2865}" type="presParOf" srcId="{AC944BE1-A0B8-4784-A7EB-48DFA74E7682}" destId="{4C392757-0907-4F01-9FA3-A6E563F962E1}" srcOrd="0" destOrd="0" presId="urn:microsoft.com/office/officeart/2005/8/layout/hierarchy1"/>
    <dgm:cxn modelId="{A8086165-6C16-4B3D-8183-7805581913CD}" type="presParOf" srcId="{4C392757-0907-4F01-9FA3-A6E563F962E1}" destId="{0B9AB992-A138-4F63-81F4-A00B501D3913}" srcOrd="0" destOrd="0" presId="urn:microsoft.com/office/officeart/2005/8/layout/hierarchy1"/>
    <dgm:cxn modelId="{BA3CC944-AEEC-4E45-8089-9ED1F0F55F47}" type="presParOf" srcId="{4C392757-0907-4F01-9FA3-A6E563F962E1}" destId="{04E742D6-638C-477D-910D-7C21378B50F1}" srcOrd="1" destOrd="0" presId="urn:microsoft.com/office/officeart/2005/8/layout/hierarchy1"/>
    <dgm:cxn modelId="{4DF983BB-0EAE-4E82-B020-FA8FC37928AA}" type="presParOf" srcId="{AC944BE1-A0B8-4784-A7EB-48DFA74E7682}" destId="{B8CA2228-CE1D-4E7D-9454-3DC1A6D345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3FC73-2B4E-4A9D-B7E2-DB682E9B46C8}">
      <dsp:nvSpPr>
        <dsp:cNvPr id="0" name=""/>
        <dsp:cNvSpPr/>
      </dsp:nvSpPr>
      <dsp:spPr>
        <a:xfrm>
          <a:off x="11896160" y="1067841"/>
          <a:ext cx="289886" cy="536517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914C4-F5A4-4550-B2D1-6CA48E5BE0DF}">
      <dsp:nvSpPr>
        <dsp:cNvPr id="0" name=""/>
        <dsp:cNvSpPr/>
      </dsp:nvSpPr>
      <dsp:spPr>
        <a:xfrm>
          <a:off x="295839" y="1067841"/>
          <a:ext cx="7539478" cy="536517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6351B-BB8A-4BA4-9223-15FA51451A63}">
      <dsp:nvSpPr>
        <dsp:cNvPr id="0" name=""/>
        <dsp:cNvSpPr/>
      </dsp:nvSpPr>
      <dsp:spPr>
        <a:xfrm>
          <a:off x="5953" y="424981"/>
          <a:ext cx="7249591" cy="50749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78AFA-854D-4349-8295-B55AD2539A2A}">
      <dsp:nvSpPr>
        <dsp:cNvPr id="0" name=""/>
        <dsp:cNvSpPr/>
      </dsp:nvSpPr>
      <dsp:spPr>
        <a:xfrm>
          <a:off x="590597" y="5501772"/>
          <a:ext cx="6954833" cy="63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137160" rIns="3657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pc="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вопроса</a:t>
          </a:r>
        </a:p>
      </dsp:txBody>
      <dsp:txXfrm>
        <a:off x="590597" y="5501772"/>
        <a:ext cx="6954833" cy="636851"/>
      </dsp:txXfrm>
    </dsp:sp>
    <dsp:sp modelId="{EE2D4C8B-EBB8-4DD5-8F18-DAE1163453CF}">
      <dsp:nvSpPr>
        <dsp:cNvPr id="0" name=""/>
        <dsp:cNvSpPr/>
      </dsp:nvSpPr>
      <dsp:spPr>
        <a:xfrm>
          <a:off x="8142255" y="1067841"/>
          <a:ext cx="3446966" cy="536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Ведущим фактором, характеризующим отношение студентов к своему здоровью является наличие вредных привычек.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от курения и употребления алкоголя – доминирующая составляющая в формировании здоровья студентов.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2255" y="1067841"/>
        <a:ext cx="3446966" cy="536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02399-C70C-4372-ACC9-324DC59EBBF7}">
      <dsp:nvSpPr>
        <dsp:cNvPr id="0" name=""/>
        <dsp:cNvSpPr/>
      </dsp:nvSpPr>
      <dsp:spPr>
        <a:xfrm>
          <a:off x="914399" y="0"/>
          <a:ext cx="10363200" cy="68580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1B60791-29F5-439A-86C1-80943C92AAE1}">
      <dsp:nvSpPr>
        <dsp:cNvPr id="0" name=""/>
        <dsp:cNvSpPr/>
      </dsp:nvSpPr>
      <dsp:spPr>
        <a:xfrm>
          <a:off x="56108" y="2057400"/>
          <a:ext cx="5891212" cy="274320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Цель исследования</a:t>
          </a:r>
        </a:p>
      </dsp:txBody>
      <dsp:txXfrm>
        <a:off x="190020" y="2191312"/>
        <a:ext cx="5623388" cy="2475376"/>
      </dsp:txXfrm>
    </dsp:sp>
    <dsp:sp modelId="{62F4A3AE-CCA9-4897-A0FA-A4A269C7CF53}">
      <dsp:nvSpPr>
        <dsp:cNvPr id="0" name=""/>
        <dsp:cNvSpPr/>
      </dsp:nvSpPr>
      <dsp:spPr>
        <a:xfrm>
          <a:off x="6244679" y="2057400"/>
          <a:ext cx="5891212" cy="2743200"/>
        </a:xfrm>
        <a:prstGeom prst="roundRect">
          <a:avLst/>
        </a:prstGeom>
        <a:solidFill>
          <a:srgbClr val="0000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</a:t>
          </a: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распространенности вредных привычек среди студентов медицинского вуза и их влияние </a:t>
          </a: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здоровье</a:t>
          </a:r>
        </a:p>
      </dsp:txBody>
      <dsp:txXfrm>
        <a:off x="6378591" y="2191312"/>
        <a:ext cx="5623388" cy="2475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2ADA3-A4E4-4CFA-9909-DBB4EB0F003E}">
      <dsp:nvSpPr>
        <dsp:cNvPr id="0" name=""/>
        <dsp:cNvSpPr/>
      </dsp:nvSpPr>
      <dsp:spPr>
        <a:xfrm>
          <a:off x="11896160" y="1067841"/>
          <a:ext cx="289886" cy="536517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AA214-F301-4926-9612-AB3349E9C3D9}">
      <dsp:nvSpPr>
        <dsp:cNvPr id="0" name=""/>
        <dsp:cNvSpPr/>
      </dsp:nvSpPr>
      <dsp:spPr>
        <a:xfrm>
          <a:off x="295839" y="1067841"/>
          <a:ext cx="7539478" cy="536517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C4BAA-F2BF-456F-BEBA-C6200F358A39}">
      <dsp:nvSpPr>
        <dsp:cNvPr id="0" name=""/>
        <dsp:cNvSpPr/>
      </dsp:nvSpPr>
      <dsp:spPr>
        <a:xfrm>
          <a:off x="5953" y="424981"/>
          <a:ext cx="7249591" cy="50749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E3584-0479-4102-A276-9A2DB496B1B4}">
      <dsp:nvSpPr>
        <dsp:cNvPr id="0" name=""/>
        <dsp:cNvSpPr/>
      </dsp:nvSpPr>
      <dsp:spPr>
        <a:xfrm>
          <a:off x="590597" y="5501772"/>
          <a:ext cx="6954833" cy="63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137160" rIns="3657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 и методы исследования</a:t>
          </a:r>
        </a:p>
      </dsp:txBody>
      <dsp:txXfrm>
        <a:off x="590597" y="5501772"/>
        <a:ext cx="6954833" cy="636851"/>
      </dsp:txXfrm>
    </dsp:sp>
    <dsp:sp modelId="{17C97C0D-0151-4DC0-8206-79DF1F1AE2CE}">
      <dsp:nvSpPr>
        <dsp:cNvPr id="0" name=""/>
        <dsp:cNvSpPr/>
      </dsp:nvSpPr>
      <dsp:spPr>
        <a:xfrm>
          <a:off x="8142255" y="1067841"/>
          <a:ext cx="3446966" cy="536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 исследования </a:t>
          </a: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студенты- юноши, обучающиеся </a:t>
          </a:r>
          <a:r>
            <a:rPr lang="ru-RU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 </a:t>
          </a:r>
          <a:r>
            <a: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курсе </a:t>
          </a: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медицинского вуза </a:t>
          </a:r>
          <a:r>
            <a:rPr lang="ru-RU" sz="3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г.Луганска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2255" y="1067841"/>
        <a:ext cx="3446966" cy="5365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55DEB-E87A-4546-B51E-3854BECA6994}">
      <dsp:nvSpPr>
        <dsp:cNvPr id="0" name=""/>
        <dsp:cNvSpPr/>
      </dsp:nvSpPr>
      <dsp:spPr>
        <a:xfrm>
          <a:off x="5934372" y="1848215"/>
          <a:ext cx="3555801" cy="846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605"/>
              </a:lnTo>
              <a:lnTo>
                <a:pt x="3555801" y="576605"/>
              </a:lnTo>
              <a:lnTo>
                <a:pt x="3555801" y="8461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C8E19-1EEA-4F96-AD83-5717E1D256A0}">
      <dsp:nvSpPr>
        <dsp:cNvPr id="0" name=""/>
        <dsp:cNvSpPr/>
      </dsp:nvSpPr>
      <dsp:spPr>
        <a:xfrm>
          <a:off x="5888652" y="1848215"/>
          <a:ext cx="91440" cy="846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61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DA176-FC83-41B9-9BEE-99BB780DF25A}">
      <dsp:nvSpPr>
        <dsp:cNvPr id="0" name=""/>
        <dsp:cNvSpPr/>
      </dsp:nvSpPr>
      <dsp:spPr>
        <a:xfrm>
          <a:off x="2378571" y="1848215"/>
          <a:ext cx="3555801" cy="846119"/>
        </a:xfrm>
        <a:custGeom>
          <a:avLst/>
          <a:gdLst/>
          <a:ahLst/>
          <a:cxnLst/>
          <a:rect l="0" t="0" r="0" b="0"/>
          <a:pathLst>
            <a:path>
              <a:moveTo>
                <a:pt x="3555801" y="0"/>
              </a:moveTo>
              <a:lnTo>
                <a:pt x="3555801" y="576605"/>
              </a:lnTo>
              <a:lnTo>
                <a:pt x="0" y="576605"/>
              </a:lnTo>
              <a:lnTo>
                <a:pt x="0" y="8461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90ECD-5012-4D68-9480-94CBE4F6DB18}">
      <dsp:nvSpPr>
        <dsp:cNvPr id="0" name=""/>
        <dsp:cNvSpPr/>
      </dsp:nvSpPr>
      <dsp:spPr>
        <a:xfrm>
          <a:off x="3889940" y="814"/>
          <a:ext cx="4088864" cy="1847400"/>
        </a:xfrm>
        <a:prstGeom prst="roundRect">
          <a:avLst>
            <a:gd name="adj" fmla="val 10000"/>
          </a:avLst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8A97B-086A-461E-A888-24D72E920488}">
      <dsp:nvSpPr>
        <dsp:cNvPr id="0" name=""/>
        <dsp:cNvSpPr/>
      </dsp:nvSpPr>
      <dsp:spPr>
        <a:xfrm>
          <a:off x="4213194" y="307906"/>
          <a:ext cx="4088864" cy="18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Объект-</a:t>
          </a:r>
          <a:r>
            <a:rPr lang="ru-RU" sz="28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ноши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(111 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человек)</a:t>
          </a: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7302" y="362014"/>
        <a:ext cx="3980648" cy="1739184"/>
      </dsp:txXfrm>
    </dsp:sp>
    <dsp:sp modelId="{D4B34232-F1CB-45A1-8EBB-4A74C17421E4}">
      <dsp:nvSpPr>
        <dsp:cNvPr id="0" name=""/>
        <dsp:cNvSpPr/>
      </dsp:nvSpPr>
      <dsp:spPr>
        <a:xfrm>
          <a:off x="923924" y="2694334"/>
          <a:ext cx="2909292" cy="1847400"/>
        </a:xfrm>
        <a:prstGeom prst="roundRect">
          <a:avLst>
            <a:gd name="adj" fmla="val 1000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B99B3-C06F-481B-892D-B628FE25E2FC}">
      <dsp:nvSpPr>
        <dsp:cNvPr id="0" name=""/>
        <dsp:cNvSpPr/>
      </dsp:nvSpPr>
      <dsp:spPr>
        <a:xfrm>
          <a:off x="1247179" y="3001426"/>
          <a:ext cx="2909292" cy="18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Студенты 1 курса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1287" y="3055534"/>
        <a:ext cx="2801076" cy="1739184"/>
      </dsp:txXfrm>
    </dsp:sp>
    <dsp:sp modelId="{57FC9A17-C4F9-4A40-9FBA-A8786791C65F}">
      <dsp:nvSpPr>
        <dsp:cNvPr id="0" name=""/>
        <dsp:cNvSpPr/>
      </dsp:nvSpPr>
      <dsp:spPr>
        <a:xfrm>
          <a:off x="4479726" y="2694334"/>
          <a:ext cx="2909292" cy="1847400"/>
        </a:xfrm>
        <a:prstGeom prst="roundRect">
          <a:avLst>
            <a:gd name="adj" fmla="val 10000"/>
          </a:avLst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E8FE9-CCB7-4F6A-BD70-F034EB8B3BBE}">
      <dsp:nvSpPr>
        <dsp:cNvPr id="0" name=""/>
        <dsp:cNvSpPr/>
      </dsp:nvSpPr>
      <dsp:spPr>
        <a:xfrm>
          <a:off x="4802981" y="3001426"/>
          <a:ext cx="2909292" cy="18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18-20 лет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7089" y="3055534"/>
        <a:ext cx="2801076" cy="1739184"/>
      </dsp:txXfrm>
    </dsp:sp>
    <dsp:sp modelId="{0B9AB992-A138-4F63-81F4-A00B501D3913}">
      <dsp:nvSpPr>
        <dsp:cNvPr id="0" name=""/>
        <dsp:cNvSpPr/>
      </dsp:nvSpPr>
      <dsp:spPr>
        <a:xfrm>
          <a:off x="8035528" y="2694334"/>
          <a:ext cx="2909292" cy="184740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742D6-638C-477D-910D-7C21378B50F1}">
      <dsp:nvSpPr>
        <dsp:cNvPr id="0" name=""/>
        <dsp:cNvSpPr/>
      </dsp:nvSpPr>
      <dsp:spPr>
        <a:xfrm>
          <a:off x="8358782" y="3001426"/>
          <a:ext cx="2909292" cy="18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76,4% -нормальный индекс массы тела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12890" y="3055534"/>
        <a:ext cx="2801076" cy="1739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0.46042</cdr:x>
      <cdr:y>0.84512</cdr:y>
    </cdr:from>
    <cdr:to>
      <cdr:x>0.98542</cdr:x>
      <cdr:y>0.98424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3400" y="5795834"/>
          <a:ext cx="6400800" cy="95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распространенности курения среди студентов 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группы В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0.46042</cdr:x>
      <cdr:y>0.84512</cdr:y>
    </cdr:from>
    <cdr:to>
      <cdr:x>0.98542</cdr:x>
      <cdr:y>0.98424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3400" y="5795834"/>
          <a:ext cx="6400800" cy="95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распространенности курения среди студентов 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группы  С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6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5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2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3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6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8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D157-C2C4-40A0-82E0-C3097EDE59E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5A962-4FA9-4376-B49A-917C4353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97361" y="1598762"/>
            <a:ext cx="11797278" cy="12553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студентов медицинского ВУЗа и вредные привычки</a:t>
            </a:r>
            <a:endParaRPr lang="ru-RU" b="1" i="1" cap="smal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690777" y="3437261"/>
            <a:ext cx="10501223" cy="1650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4">
                  <a:lumMod val="20000"/>
                  <a:lumOff val="8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ts val="50"/>
              </a:spcBef>
              <a:buClr>
                <a:schemeClr val="tx1"/>
              </a:buClr>
              <a:buFont typeface="Calibri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50"/>
              </a:spcBef>
              <a:buClr>
                <a:schemeClr val="tx1"/>
              </a:buClr>
              <a:buFont typeface="Calibri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5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5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Подготовила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студентка 5 курса, 9 группы Коваленко Анна Григорьевна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Руководители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д.мед.н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Луговсков А.Д. 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к.мед.н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Знагован С. Ю.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310" y="0"/>
            <a:ext cx="952338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ЛНР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«Луганский государственный медицинский университет им. Святителя Луки»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3305" y="6255026"/>
            <a:ext cx="238539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Луганск-2017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5616"/>
              </p:ext>
            </p:extLst>
          </p:nvPr>
        </p:nvGraphicFramePr>
        <p:xfrm>
          <a:off x="0" y="0"/>
          <a:ext cx="1238258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4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8664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2068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" y="87086"/>
            <a:ext cx="12192000" cy="6629400"/>
            <a:chOff x="1030825" y="0"/>
            <a:chExt cx="6970175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30825" y="0"/>
              <a:ext cx="6970175" cy="6858000"/>
              <a:chOff x="1030825" y="0"/>
              <a:chExt cx="6970175" cy="6858000"/>
            </a:xfrm>
          </p:grpSpPr>
          <p:cxnSp>
            <p:nvCxnSpPr>
              <p:cNvPr id="2" name="Прямая соединительная линия 1"/>
              <p:cNvCxnSpPr/>
              <p:nvPr/>
            </p:nvCxnSpPr>
            <p:spPr>
              <a:xfrm flipH="1">
                <a:off x="1564046" y="4515543"/>
                <a:ext cx="2290295" cy="0"/>
              </a:xfrm>
              <a:prstGeom prst="line">
                <a:avLst/>
              </a:prstGeom>
              <a:ln w="22225">
                <a:solidFill>
                  <a:srgbClr val="00AC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 rot="16200000">
                <a:off x="2868305" y="1503428"/>
                <a:ext cx="1828800" cy="369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3600" b="1" dirty="0">
                  <a:solidFill>
                    <a:schemeClr val="bg1">
                      <a:lumMod val="85000"/>
                    </a:schemeClr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143000" y="1424273"/>
                <a:ext cx="2181111" cy="859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ru-RU" sz="2400" b="1" dirty="0">
                    <a:ln w="10160">
                      <a:prstDash val="solid"/>
                    </a:ln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Группа А</a:t>
                </a:r>
              </a:p>
              <a:p>
                <a:pPr lvl="0" algn="just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задумываются об этом 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 rot="16200000">
                <a:off x="2975206" y="3728576"/>
                <a:ext cx="1828800" cy="369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3600" b="1" dirty="0">
                  <a:solidFill>
                    <a:schemeClr val="bg1">
                      <a:lumMod val="85000"/>
                    </a:schemeClr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 rot="16200000">
                <a:off x="4313774" y="2467498"/>
                <a:ext cx="1828800" cy="369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3600" b="1" dirty="0">
                  <a:solidFill>
                    <a:schemeClr val="bg1">
                      <a:lumMod val="85000"/>
                    </a:schemeClr>
                  </a:solidFill>
                  <a:latin typeface="Palatino Linotype" pitchFamily="18" charset="0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1143000" y="2602582"/>
                <a:ext cx="2290295" cy="0"/>
              </a:xfrm>
              <a:prstGeom prst="line">
                <a:avLst/>
              </a:prstGeom>
              <a:ln w="22225">
                <a:solidFill>
                  <a:srgbClr val="FF15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1143000" y="1282890"/>
                <a:ext cx="1" cy="1319692"/>
              </a:xfrm>
              <a:prstGeom prst="line">
                <a:avLst/>
              </a:prstGeom>
              <a:ln w="22225">
                <a:solidFill>
                  <a:srgbClr val="FF15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 flipV="1">
                <a:off x="1564046" y="3195851"/>
                <a:ext cx="1" cy="1319692"/>
              </a:xfrm>
              <a:prstGeom prst="line">
                <a:avLst/>
              </a:prstGeom>
              <a:ln w="22225">
                <a:solidFill>
                  <a:srgbClr val="00AC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Прямоугольник 10"/>
              <p:cNvSpPr/>
              <p:nvPr/>
            </p:nvSpPr>
            <p:spPr>
              <a:xfrm>
                <a:off x="1550606" y="3127610"/>
                <a:ext cx="2089830" cy="1623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ru-RU" sz="2400" b="1" dirty="0" smtClean="0">
                    <a:ln w="10160">
                      <a:prstDash val="solid"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Группа </a:t>
                </a:r>
                <a:r>
                  <a:rPr lang="ru-RU" sz="2400" b="1" dirty="0">
                    <a:ln w="10160">
                      <a:prstDash val="solid"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</a:p>
              <a:p>
                <a:pPr lvl="0"/>
                <a:r>
                  <a:rPr lang="ru-RU" sz="2400" dirty="0">
                    <a:ln w="10160">
                      <a:prstDash val="solid"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планируют прожить как предки </a:t>
                </a:r>
              </a:p>
              <a:p>
                <a:pPr lvl="0"/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5459007" y="3127611"/>
                <a:ext cx="2165766" cy="0"/>
              </a:xfrm>
              <a:prstGeom prst="line">
                <a:avLst/>
              </a:prstGeom>
              <a:ln w="22225">
                <a:solidFill>
                  <a:srgbClr val="FFB1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 flipV="1">
                <a:off x="7624771" y="1807919"/>
                <a:ext cx="1" cy="1319692"/>
              </a:xfrm>
              <a:prstGeom prst="line">
                <a:avLst/>
              </a:prstGeom>
              <a:ln w="22225">
                <a:solidFill>
                  <a:srgbClr val="FFB1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 13"/>
              <p:cNvSpPr/>
              <p:nvPr/>
            </p:nvSpPr>
            <p:spPr>
              <a:xfrm>
                <a:off x="5557092" y="2028694"/>
                <a:ext cx="208983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1400" dirty="0" smtClean="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1030825" y="1087825"/>
                <a:ext cx="224347" cy="224347"/>
              </a:xfrm>
              <a:prstGeom prst="ellipse">
                <a:avLst/>
              </a:prstGeom>
              <a:gradFill>
                <a:gsLst>
                  <a:gs pos="0">
                    <a:srgbClr val="FF151F"/>
                  </a:gs>
                  <a:gs pos="50000">
                    <a:srgbClr val="C00000"/>
                  </a:gs>
                  <a:gs pos="100000">
                    <a:srgbClr val="FF151F"/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1451872" y="3015437"/>
                <a:ext cx="224347" cy="224347"/>
              </a:xfrm>
              <a:prstGeom prst="ellipse">
                <a:avLst/>
              </a:prstGeom>
              <a:gradFill>
                <a:gsLst>
                  <a:gs pos="0">
                    <a:srgbClr val="00ACE5"/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rgbClr val="00ACE5"/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7512597" y="1585358"/>
                <a:ext cx="224347" cy="22434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5704114" y="1981722"/>
              <a:ext cx="1920656" cy="124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2400" b="1" dirty="0" smtClean="0">
                  <a:ln w="10160"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</a:t>
              </a:r>
              <a:r>
                <a:rPr lang="en-US" sz="2400" b="1" dirty="0" smtClean="0">
                  <a:ln w="10160"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dirty="0" smtClean="0">
                <a:ln w="10160"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/>
              <a:r>
                <a:rPr lang="ru-RU" sz="2400" dirty="0" smtClean="0">
                  <a:ln w="10160"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планируют прожить долго </a:t>
              </a:r>
              <a:endParaRPr lang="ru-RU" sz="2400" dirty="0">
                <a:ln w="10160"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108372" y="3933808"/>
            <a:ext cx="49965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900" spc="600" dirty="0">
                <a:latin typeface="Palatino Linotype" pitchFamily="18" charset="0"/>
                <a:cs typeface="Times New Roman" panose="02020603050405020304" pitchFamily="18" charset="0"/>
              </a:rPr>
              <a:t>Планируемая продолжительность жизни </a:t>
            </a:r>
          </a:p>
        </p:txBody>
      </p:sp>
    </p:spTree>
    <p:extLst>
      <p:ext uri="{BB962C8B-B14F-4D97-AF65-F5344CB8AC3E}">
        <p14:creationId xmlns:p14="http://schemas.microsoft.com/office/powerpoint/2010/main" val="22367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8145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80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51288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62600" y="5745034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распространенности курения среди студентов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6736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0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1742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1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82767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75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415853"/>
              </p:ext>
            </p:extLst>
          </p:nvPr>
        </p:nvGraphicFramePr>
        <p:xfrm>
          <a:off x="0" y="0"/>
          <a:ext cx="1210491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91200" y="53809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распространенности употребления алкоголя среди студентов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769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841148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8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4102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6000" y="55224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распространенности употребления алкоголя среди студентов группы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27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9171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31429" y="5627194"/>
            <a:ext cx="5660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распространенности употребления алкоголя среди студентов группы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838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0171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0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5711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96000" y="561256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информированности студентов группы 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влиянии курения на репродуктивную функцию </a:t>
            </a:r>
          </a:p>
        </p:txBody>
      </p:sp>
    </p:spTree>
    <p:extLst>
      <p:ext uri="{BB962C8B-B14F-4D97-AF65-F5344CB8AC3E}">
        <p14:creationId xmlns:p14="http://schemas.microsoft.com/office/powerpoint/2010/main" val="34915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437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6000" y="56343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степени информированности студентов группы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влиянии курения на репродуктивную функцию </a:t>
            </a:r>
          </a:p>
        </p:txBody>
      </p:sp>
    </p:spTree>
    <p:extLst>
      <p:ext uri="{BB962C8B-B14F-4D97-AF65-F5344CB8AC3E}">
        <p14:creationId xmlns:p14="http://schemas.microsoft.com/office/powerpoint/2010/main" val="6588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433832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6000" y="56561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степени информированности студентов группы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влиянии курения на репродуктивную функцию </a:t>
            </a:r>
          </a:p>
        </p:txBody>
      </p:sp>
    </p:spTree>
    <p:extLst>
      <p:ext uri="{BB962C8B-B14F-4D97-AF65-F5344CB8AC3E}">
        <p14:creationId xmlns:p14="http://schemas.microsoft.com/office/powerpoint/2010/main" val="15721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28938"/>
              </p:ext>
            </p:extLst>
          </p:nvPr>
        </p:nvGraphicFramePr>
        <p:xfrm>
          <a:off x="0" y="-104775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481360"/>
              </p:ext>
            </p:extLst>
          </p:nvPr>
        </p:nvGraphicFramePr>
        <p:xfrm>
          <a:off x="0" y="0"/>
          <a:ext cx="12164312" cy="627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1255007" y="5667104"/>
            <a:ext cx="9804295" cy="11908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степени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информированности студентов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влиянии алкоголя на репродуктивную функцию 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201803"/>
              </p:ext>
            </p:extLst>
          </p:nvPr>
        </p:nvGraphicFramePr>
        <p:xfrm>
          <a:off x="1" y="0"/>
          <a:ext cx="1231174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43600" y="5349895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степени  информированности студентов группы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влиянии алкоголя на репродуктивную функцию </a:t>
            </a:r>
          </a:p>
        </p:txBody>
      </p:sp>
    </p:spTree>
    <p:extLst>
      <p:ext uri="{BB962C8B-B14F-4D97-AF65-F5344CB8AC3E}">
        <p14:creationId xmlns:p14="http://schemas.microsoft.com/office/powerpoint/2010/main" val="12001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962462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6000" y="53730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степени  информированности студентов группы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влиянии алкоголя на репродуктивную функцию </a:t>
            </a:r>
          </a:p>
        </p:txBody>
      </p:sp>
    </p:spTree>
    <p:extLst>
      <p:ext uri="{BB962C8B-B14F-4D97-AF65-F5344CB8AC3E}">
        <p14:creationId xmlns:p14="http://schemas.microsoft.com/office/powerpoint/2010/main" val="24934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0850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0" y="156876"/>
            <a:ext cx="8704832" cy="6482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9616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6200" y="-18726"/>
            <a:ext cx="12039601" cy="6635377"/>
            <a:chOff x="580557" y="332846"/>
            <a:chExt cx="8343618" cy="584021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684" y="351658"/>
              <a:ext cx="5763905" cy="576390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096041" y="332846"/>
              <a:ext cx="4775325" cy="1164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Среди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студентов группы В, не планирующих прожить долго, самый высокий удельный вес заядлых курильщиков и  лиц, регулярно употребляющих алкоголь, по сравнению с  показателями других групп.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11866" y="2673785"/>
              <a:ext cx="2112309" cy="893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группе  В самый низкий удельный вес некурящих студентов</a:t>
              </a:r>
              <a:r>
                <a:rPr lang="ru-RU" sz="2000" dirty="0">
                  <a:latin typeface="Times New Roman"/>
                  <a:cs typeface="Times New Roman" panose="02020603050405020304" pitchFamily="18" charset="0"/>
                </a:rPr>
                <a:t>.</a:t>
              </a:r>
              <a:endParaRPr lang="ru-RU" sz="2000" dirty="0"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372673" y="5604183"/>
              <a:ext cx="4691761" cy="568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E6E6E6"/>
                </a:buClr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группе В больше всего респондентов</a:t>
              </a:r>
              <a:r>
                <a:rPr lang="ru-RU" dirty="0">
                  <a:latin typeface="Times New Roman"/>
                  <a:cs typeface="Times New Roman"/>
                </a:rPr>
                <a:t> считают , что вредные привычки не влияют на репродуктивную функцию.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0557" y="1115076"/>
              <a:ext cx="2000254" cy="3602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>
                  <a:latin typeface="Times New Roman" pitchFamily="18" charset="0"/>
                  <a:ea typeface="MS PMincho" pitchFamily="18" charset="-128"/>
                  <a:cs typeface="Times New Roman" pitchFamily="18" charset="0"/>
                </a:rPr>
                <a:t>Полученные результаты указывают на то, что необходимо пропагандировать здоровый  образ жизни среди студентов, рекомендовать отказ от вредных привычек, расширять  </a:t>
              </a:r>
              <a:r>
                <a:rPr lang="ru-RU" sz="2000" dirty="0" smtClean="0">
                  <a:latin typeface="Times New Roman" pitchFamily="18" charset="0"/>
                  <a:ea typeface="MS PMincho" pitchFamily="18" charset="-128"/>
                  <a:cs typeface="Times New Roman" pitchFamily="18" charset="0"/>
                </a:rPr>
                <a:t>  уровень </a:t>
              </a:r>
              <a:r>
                <a:rPr lang="ru-RU" sz="2000" dirty="0">
                  <a:latin typeface="Times New Roman" pitchFamily="18" charset="0"/>
                  <a:ea typeface="MS PMincho" pitchFamily="18" charset="-128"/>
                  <a:cs typeface="Times New Roman" pitchFamily="18" charset="0"/>
                </a:rPr>
                <a:t>знаний студентов о негативных последствиях курения и употребления алкоголя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13645" y="675765"/>
              <a:ext cx="701943" cy="46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703875" y="2002057"/>
              <a:ext cx="701943" cy="46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08597" y="5373924"/>
              <a:ext cx="701943" cy="46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66297" y="5004120"/>
              <a:ext cx="701943" cy="46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915517" y="2953820"/>
            <a:ext cx="2360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9271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5214" y="1933118"/>
            <a:ext cx="5056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75214" cy="67752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1624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24000" y="228600"/>
            <a:ext cx="9144000" cy="762000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endParaRPr lang="ru-RU" sz="5400" b="1" spc="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95944" y="1262743"/>
            <a:ext cx="11996056" cy="5355771"/>
            <a:chOff x="1066800" y="2133600"/>
            <a:chExt cx="6880225" cy="31242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066800" y="2133600"/>
              <a:ext cx="3381375" cy="3124200"/>
              <a:chOff x="672" y="1344"/>
              <a:chExt cx="2130" cy="1968"/>
            </a:xfrm>
          </p:grpSpPr>
          <p:sp>
            <p:nvSpPr>
              <p:cNvPr id="4" name="AutoShape 3"/>
              <p:cNvSpPr>
                <a:spLocks noChangeArrowheads="1"/>
              </p:cNvSpPr>
              <p:nvPr/>
            </p:nvSpPr>
            <p:spPr bwMode="gray">
              <a:xfrm>
                <a:off x="672" y="1872"/>
                <a:ext cx="2112" cy="1440"/>
              </a:xfrm>
              <a:prstGeom prst="roundRect">
                <a:avLst>
                  <a:gd name="adj" fmla="val 10347"/>
                </a:avLst>
              </a:pr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tint val="0"/>
                      <a:invGamma/>
                    </a:srgbClr>
                  </a:gs>
                </a:gsLst>
                <a:lin ang="18900000" scaled="1"/>
              </a:gradFill>
              <a:ln w="50800">
                <a:solidFill>
                  <a:srgbClr val="7099E2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2304" y="1344"/>
                <a:ext cx="498" cy="1245"/>
                <a:chOff x="2304" y="1344"/>
                <a:chExt cx="498" cy="1245"/>
              </a:xfrm>
            </p:grpSpPr>
            <p:sp>
              <p:nvSpPr>
                <p:cNvPr id="6" name="Freeform 5"/>
                <p:cNvSpPr>
                  <a:spLocks/>
                </p:cNvSpPr>
                <p:nvPr/>
              </p:nvSpPr>
              <p:spPr bwMode="gray">
                <a:xfrm>
                  <a:off x="2425" y="1344"/>
                  <a:ext cx="233" cy="254"/>
                </a:xfrm>
                <a:custGeom>
                  <a:avLst/>
                  <a:gdLst>
                    <a:gd name="T0" fmla="*/ 133 w 267"/>
                    <a:gd name="T1" fmla="*/ 0 h 292"/>
                    <a:gd name="T2" fmla="*/ 161 w 267"/>
                    <a:gd name="T3" fmla="*/ 3 h 292"/>
                    <a:gd name="T4" fmla="*/ 186 w 267"/>
                    <a:gd name="T5" fmla="*/ 12 h 292"/>
                    <a:gd name="T6" fmla="*/ 209 w 267"/>
                    <a:gd name="T7" fmla="*/ 25 h 292"/>
                    <a:gd name="T8" fmla="*/ 228 w 267"/>
                    <a:gd name="T9" fmla="*/ 42 h 292"/>
                    <a:gd name="T10" fmla="*/ 245 w 267"/>
                    <a:gd name="T11" fmla="*/ 64 h 292"/>
                    <a:gd name="T12" fmla="*/ 257 w 267"/>
                    <a:gd name="T13" fmla="*/ 88 h 292"/>
                    <a:gd name="T14" fmla="*/ 265 w 267"/>
                    <a:gd name="T15" fmla="*/ 116 h 292"/>
                    <a:gd name="T16" fmla="*/ 267 w 267"/>
                    <a:gd name="T17" fmla="*/ 146 h 292"/>
                    <a:gd name="T18" fmla="*/ 265 w 267"/>
                    <a:gd name="T19" fmla="*/ 175 h 292"/>
                    <a:gd name="T20" fmla="*/ 257 w 267"/>
                    <a:gd name="T21" fmla="*/ 203 h 292"/>
                    <a:gd name="T22" fmla="*/ 245 w 267"/>
                    <a:gd name="T23" fmla="*/ 227 h 292"/>
                    <a:gd name="T24" fmla="*/ 228 w 267"/>
                    <a:gd name="T25" fmla="*/ 249 h 292"/>
                    <a:gd name="T26" fmla="*/ 209 w 267"/>
                    <a:gd name="T27" fmla="*/ 267 h 292"/>
                    <a:gd name="T28" fmla="*/ 186 w 267"/>
                    <a:gd name="T29" fmla="*/ 281 h 292"/>
                    <a:gd name="T30" fmla="*/ 161 w 267"/>
                    <a:gd name="T31" fmla="*/ 289 h 292"/>
                    <a:gd name="T32" fmla="*/ 133 w 267"/>
                    <a:gd name="T33" fmla="*/ 292 h 292"/>
                    <a:gd name="T34" fmla="*/ 103 w 267"/>
                    <a:gd name="T35" fmla="*/ 288 h 292"/>
                    <a:gd name="T36" fmla="*/ 75 w 267"/>
                    <a:gd name="T37" fmla="*/ 277 h 292"/>
                    <a:gd name="T38" fmla="*/ 51 w 267"/>
                    <a:gd name="T39" fmla="*/ 260 h 292"/>
                    <a:gd name="T40" fmla="*/ 29 w 267"/>
                    <a:gd name="T41" fmla="*/ 237 h 292"/>
                    <a:gd name="T42" fmla="*/ 13 w 267"/>
                    <a:gd name="T43" fmla="*/ 210 h 292"/>
                    <a:gd name="T44" fmla="*/ 4 w 267"/>
                    <a:gd name="T45" fmla="*/ 178 h 292"/>
                    <a:gd name="T46" fmla="*/ 0 w 267"/>
                    <a:gd name="T47" fmla="*/ 146 h 292"/>
                    <a:gd name="T48" fmla="*/ 4 w 267"/>
                    <a:gd name="T49" fmla="*/ 113 h 292"/>
                    <a:gd name="T50" fmla="*/ 13 w 267"/>
                    <a:gd name="T51" fmla="*/ 81 h 292"/>
                    <a:gd name="T52" fmla="*/ 29 w 267"/>
                    <a:gd name="T53" fmla="*/ 54 h 292"/>
                    <a:gd name="T54" fmla="*/ 51 w 267"/>
                    <a:gd name="T55" fmla="*/ 32 h 292"/>
                    <a:gd name="T56" fmla="*/ 75 w 267"/>
                    <a:gd name="T57" fmla="*/ 14 h 292"/>
                    <a:gd name="T58" fmla="*/ 103 w 267"/>
                    <a:gd name="T59" fmla="*/ 3 h 292"/>
                    <a:gd name="T60" fmla="*/ 133 w 267"/>
                    <a:gd name="T6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7" h="292">
                      <a:moveTo>
                        <a:pt x="133" y="0"/>
                      </a:moveTo>
                      <a:lnTo>
                        <a:pt x="161" y="3"/>
                      </a:lnTo>
                      <a:lnTo>
                        <a:pt x="186" y="12"/>
                      </a:lnTo>
                      <a:lnTo>
                        <a:pt x="209" y="25"/>
                      </a:lnTo>
                      <a:lnTo>
                        <a:pt x="228" y="42"/>
                      </a:lnTo>
                      <a:lnTo>
                        <a:pt x="245" y="64"/>
                      </a:lnTo>
                      <a:lnTo>
                        <a:pt x="257" y="88"/>
                      </a:lnTo>
                      <a:lnTo>
                        <a:pt x="265" y="116"/>
                      </a:lnTo>
                      <a:lnTo>
                        <a:pt x="267" y="146"/>
                      </a:lnTo>
                      <a:lnTo>
                        <a:pt x="265" y="175"/>
                      </a:lnTo>
                      <a:lnTo>
                        <a:pt x="257" y="203"/>
                      </a:lnTo>
                      <a:lnTo>
                        <a:pt x="245" y="227"/>
                      </a:lnTo>
                      <a:lnTo>
                        <a:pt x="228" y="249"/>
                      </a:lnTo>
                      <a:lnTo>
                        <a:pt x="209" y="267"/>
                      </a:lnTo>
                      <a:lnTo>
                        <a:pt x="186" y="281"/>
                      </a:lnTo>
                      <a:lnTo>
                        <a:pt x="161" y="289"/>
                      </a:lnTo>
                      <a:lnTo>
                        <a:pt x="133" y="292"/>
                      </a:lnTo>
                      <a:lnTo>
                        <a:pt x="103" y="288"/>
                      </a:lnTo>
                      <a:lnTo>
                        <a:pt x="75" y="277"/>
                      </a:lnTo>
                      <a:lnTo>
                        <a:pt x="51" y="260"/>
                      </a:lnTo>
                      <a:lnTo>
                        <a:pt x="29" y="237"/>
                      </a:lnTo>
                      <a:lnTo>
                        <a:pt x="13" y="210"/>
                      </a:lnTo>
                      <a:lnTo>
                        <a:pt x="4" y="178"/>
                      </a:lnTo>
                      <a:lnTo>
                        <a:pt x="0" y="146"/>
                      </a:lnTo>
                      <a:lnTo>
                        <a:pt x="4" y="113"/>
                      </a:lnTo>
                      <a:lnTo>
                        <a:pt x="13" y="81"/>
                      </a:lnTo>
                      <a:lnTo>
                        <a:pt x="29" y="54"/>
                      </a:lnTo>
                      <a:lnTo>
                        <a:pt x="51" y="32"/>
                      </a:lnTo>
                      <a:lnTo>
                        <a:pt x="75" y="14"/>
                      </a:lnTo>
                      <a:lnTo>
                        <a:pt x="103" y="3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7099E2"/>
                </a:solidFill>
                <a:ln>
                  <a:noFill/>
                </a:ln>
                <a:effectLst>
                  <a:outerShdw dist="91581" dir="3378596" algn="ctr" rotWithShape="0">
                    <a:srgbClr val="C0C0C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7F16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Freeform 6"/>
                <p:cNvSpPr>
                  <a:spLocks/>
                </p:cNvSpPr>
                <p:nvPr/>
              </p:nvSpPr>
              <p:spPr bwMode="gray">
                <a:xfrm>
                  <a:off x="2304" y="1625"/>
                  <a:ext cx="498" cy="964"/>
                </a:xfrm>
                <a:custGeom>
                  <a:avLst/>
                  <a:gdLst>
                    <a:gd name="T0" fmla="*/ 72 w 573"/>
                    <a:gd name="T1" fmla="*/ 5 h 1111"/>
                    <a:gd name="T2" fmla="*/ 30 w 573"/>
                    <a:gd name="T3" fmla="*/ 32 h 1111"/>
                    <a:gd name="T4" fmla="*/ 4 w 573"/>
                    <a:gd name="T5" fmla="*/ 75 h 1111"/>
                    <a:gd name="T6" fmla="*/ 0 w 573"/>
                    <a:gd name="T7" fmla="*/ 509 h 1111"/>
                    <a:gd name="T8" fmla="*/ 1 w 573"/>
                    <a:gd name="T9" fmla="*/ 516 h 1111"/>
                    <a:gd name="T10" fmla="*/ 9 w 573"/>
                    <a:gd name="T11" fmla="*/ 533 h 1111"/>
                    <a:gd name="T12" fmla="*/ 26 w 573"/>
                    <a:gd name="T13" fmla="*/ 550 h 1111"/>
                    <a:gd name="T14" fmla="*/ 56 w 573"/>
                    <a:gd name="T15" fmla="*/ 557 h 1111"/>
                    <a:gd name="T16" fmla="*/ 84 w 573"/>
                    <a:gd name="T17" fmla="*/ 551 h 1111"/>
                    <a:gd name="T18" fmla="*/ 100 w 573"/>
                    <a:gd name="T19" fmla="*/ 534 h 1111"/>
                    <a:gd name="T20" fmla="*/ 106 w 573"/>
                    <a:gd name="T21" fmla="*/ 516 h 1111"/>
                    <a:gd name="T22" fmla="*/ 108 w 573"/>
                    <a:gd name="T23" fmla="*/ 503 h 1111"/>
                    <a:gd name="T24" fmla="*/ 108 w 573"/>
                    <a:gd name="T25" fmla="*/ 166 h 1111"/>
                    <a:gd name="T26" fmla="*/ 135 w 573"/>
                    <a:gd name="T27" fmla="*/ 1066 h 1111"/>
                    <a:gd name="T28" fmla="*/ 138 w 573"/>
                    <a:gd name="T29" fmla="*/ 1073 h 1111"/>
                    <a:gd name="T30" fmla="*/ 151 w 573"/>
                    <a:gd name="T31" fmla="*/ 1089 h 1111"/>
                    <a:gd name="T32" fmla="*/ 174 w 573"/>
                    <a:gd name="T33" fmla="*/ 1105 h 1111"/>
                    <a:gd name="T34" fmla="*/ 199 w 573"/>
                    <a:gd name="T35" fmla="*/ 1111 h 1111"/>
                    <a:gd name="T36" fmla="*/ 227 w 573"/>
                    <a:gd name="T37" fmla="*/ 1110 h 1111"/>
                    <a:gd name="T38" fmla="*/ 255 w 573"/>
                    <a:gd name="T39" fmla="*/ 1097 h 1111"/>
                    <a:gd name="T40" fmla="*/ 272 w 573"/>
                    <a:gd name="T41" fmla="*/ 1080 h 1111"/>
                    <a:gd name="T42" fmla="*/ 278 w 573"/>
                    <a:gd name="T43" fmla="*/ 1068 h 1111"/>
                    <a:gd name="T44" fmla="*/ 279 w 573"/>
                    <a:gd name="T45" fmla="*/ 499 h 1111"/>
                    <a:gd name="T46" fmla="*/ 302 w 573"/>
                    <a:gd name="T47" fmla="*/ 503 h 1111"/>
                    <a:gd name="T48" fmla="*/ 302 w 573"/>
                    <a:gd name="T49" fmla="*/ 534 h 1111"/>
                    <a:gd name="T50" fmla="*/ 304 w 573"/>
                    <a:gd name="T51" fmla="*/ 590 h 1111"/>
                    <a:gd name="T52" fmla="*/ 304 w 573"/>
                    <a:gd name="T53" fmla="*/ 664 h 1111"/>
                    <a:gd name="T54" fmla="*/ 304 w 573"/>
                    <a:gd name="T55" fmla="*/ 750 h 1111"/>
                    <a:gd name="T56" fmla="*/ 304 w 573"/>
                    <a:gd name="T57" fmla="*/ 838 h 1111"/>
                    <a:gd name="T58" fmla="*/ 305 w 573"/>
                    <a:gd name="T59" fmla="*/ 926 h 1111"/>
                    <a:gd name="T60" fmla="*/ 305 w 573"/>
                    <a:gd name="T61" fmla="*/ 1004 h 1111"/>
                    <a:gd name="T62" fmla="*/ 305 w 573"/>
                    <a:gd name="T63" fmla="*/ 1066 h 1111"/>
                    <a:gd name="T64" fmla="*/ 306 w 573"/>
                    <a:gd name="T65" fmla="*/ 1073 h 1111"/>
                    <a:gd name="T66" fmla="*/ 315 w 573"/>
                    <a:gd name="T67" fmla="*/ 1088 h 1111"/>
                    <a:gd name="T68" fmla="*/ 335 w 573"/>
                    <a:gd name="T69" fmla="*/ 1103 h 1111"/>
                    <a:gd name="T70" fmla="*/ 372 w 573"/>
                    <a:gd name="T71" fmla="*/ 1111 h 1111"/>
                    <a:gd name="T72" fmla="*/ 408 w 573"/>
                    <a:gd name="T73" fmla="*/ 1103 h 1111"/>
                    <a:gd name="T74" fmla="*/ 429 w 573"/>
                    <a:gd name="T75" fmla="*/ 1089 h 1111"/>
                    <a:gd name="T76" fmla="*/ 437 w 573"/>
                    <a:gd name="T77" fmla="*/ 1073 h 1111"/>
                    <a:gd name="T78" fmla="*/ 438 w 573"/>
                    <a:gd name="T79" fmla="*/ 1067 h 1111"/>
                    <a:gd name="T80" fmla="*/ 466 w 573"/>
                    <a:gd name="T81" fmla="*/ 166 h 1111"/>
                    <a:gd name="T82" fmla="*/ 468 w 573"/>
                    <a:gd name="T83" fmla="*/ 503 h 1111"/>
                    <a:gd name="T84" fmla="*/ 472 w 573"/>
                    <a:gd name="T85" fmla="*/ 517 h 1111"/>
                    <a:gd name="T86" fmla="*/ 483 w 573"/>
                    <a:gd name="T87" fmla="*/ 537 h 1111"/>
                    <a:gd name="T88" fmla="*/ 505 w 573"/>
                    <a:gd name="T89" fmla="*/ 551 h 1111"/>
                    <a:gd name="T90" fmla="*/ 536 w 573"/>
                    <a:gd name="T91" fmla="*/ 551 h 1111"/>
                    <a:gd name="T92" fmla="*/ 557 w 573"/>
                    <a:gd name="T93" fmla="*/ 537 h 1111"/>
                    <a:gd name="T94" fmla="*/ 570 w 573"/>
                    <a:gd name="T95" fmla="*/ 517 h 1111"/>
                    <a:gd name="T96" fmla="*/ 573 w 573"/>
                    <a:gd name="T97" fmla="*/ 508 h 1111"/>
                    <a:gd name="T98" fmla="*/ 572 w 573"/>
                    <a:gd name="T99" fmla="*/ 68 h 1111"/>
                    <a:gd name="T100" fmla="*/ 546 w 573"/>
                    <a:gd name="T101" fmla="*/ 28 h 1111"/>
                    <a:gd name="T102" fmla="*/ 506 w 573"/>
                    <a:gd name="T103" fmla="*/ 4 h 1111"/>
                    <a:gd name="T104" fmla="*/ 94 w 573"/>
                    <a:gd name="T105" fmla="*/ 0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73" h="1111">
                      <a:moveTo>
                        <a:pt x="94" y="0"/>
                      </a:moveTo>
                      <a:lnTo>
                        <a:pt x="72" y="5"/>
                      </a:lnTo>
                      <a:lnTo>
                        <a:pt x="50" y="16"/>
                      </a:lnTo>
                      <a:lnTo>
                        <a:pt x="30" y="32"/>
                      </a:lnTo>
                      <a:lnTo>
                        <a:pt x="15" y="53"/>
                      </a:lnTo>
                      <a:lnTo>
                        <a:pt x="4" y="75"/>
                      </a:lnTo>
                      <a:lnTo>
                        <a:pt x="0" y="99"/>
                      </a:lnTo>
                      <a:lnTo>
                        <a:pt x="0" y="509"/>
                      </a:lnTo>
                      <a:lnTo>
                        <a:pt x="0" y="511"/>
                      </a:lnTo>
                      <a:lnTo>
                        <a:pt x="1" y="516"/>
                      </a:lnTo>
                      <a:lnTo>
                        <a:pt x="4" y="525"/>
                      </a:lnTo>
                      <a:lnTo>
                        <a:pt x="9" y="533"/>
                      </a:lnTo>
                      <a:lnTo>
                        <a:pt x="16" y="543"/>
                      </a:lnTo>
                      <a:lnTo>
                        <a:pt x="26" y="550"/>
                      </a:lnTo>
                      <a:lnTo>
                        <a:pt x="39" y="556"/>
                      </a:lnTo>
                      <a:lnTo>
                        <a:pt x="56" y="557"/>
                      </a:lnTo>
                      <a:lnTo>
                        <a:pt x="72" y="556"/>
                      </a:lnTo>
                      <a:lnTo>
                        <a:pt x="84" y="551"/>
                      </a:lnTo>
                      <a:lnTo>
                        <a:pt x="92" y="543"/>
                      </a:lnTo>
                      <a:lnTo>
                        <a:pt x="100" y="534"/>
                      </a:lnTo>
                      <a:lnTo>
                        <a:pt x="103" y="525"/>
                      </a:lnTo>
                      <a:lnTo>
                        <a:pt x="106" y="516"/>
                      </a:lnTo>
                      <a:lnTo>
                        <a:pt x="107" y="508"/>
                      </a:lnTo>
                      <a:lnTo>
                        <a:pt x="108" y="503"/>
                      </a:lnTo>
                      <a:lnTo>
                        <a:pt x="108" y="500"/>
                      </a:lnTo>
                      <a:lnTo>
                        <a:pt x="108" y="166"/>
                      </a:lnTo>
                      <a:lnTo>
                        <a:pt x="134" y="167"/>
                      </a:lnTo>
                      <a:lnTo>
                        <a:pt x="135" y="1066"/>
                      </a:lnTo>
                      <a:lnTo>
                        <a:pt x="136" y="1068"/>
                      </a:lnTo>
                      <a:lnTo>
                        <a:pt x="138" y="1073"/>
                      </a:lnTo>
                      <a:lnTo>
                        <a:pt x="143" y="1080"/>
                      </a:lnTo>
                      <a:lnTo>
                        <a:pt x="151" y="1089"/>
                      </a:lnTo>
                      <a:lnTo>
                        <a:pt x="162" y="1097"/>
                      </a:lnTo>
                      <a:lnTo>
                        <a:pt x="174" y="1105"/>
                      </a:lnTo>
                      <a:lnTo>
                        <a:pt x="189" y="1110"/>
                      </a:lnTo>
                      <a:lnTo>
                        <a:pt x="199" y="1111"/>
                      </a:lnTo>
                      <a:lnTo>
                        <a:pt x="217" y="1111"/>
                      </a:lnTo>
                      <a:lnTo>
                        <a:pt x="227" y="1110"/>
                      </a:lnTo>
                      <a:lnTo>
                        <a:pt x="243" y="1105"/>
                      </a:lnTo>
                      <a:lnTo>
                        <a:pt x="255" y="1097"/>
                      </a:lnTo>
                      <a:lnTo>
                        <a:pt x="265" y="1089"/>
                      </a:lnTo>
                      <a:lnTo>
                        <a:pt x="272" y="1080"/>
                      </a:lnTo>
                      <a:lnTo>
                        <a:pt x="276" y="1073"/>
                      </a:lnTo>
                      <a:lnTo>
                        <a:pt x="278" y="1068"/>
                      </a:lnTo>
                      <a:lnTo>
                        <a:pt x="279" y="1066"/>
                      </a:lnTo>
                      <a:lnTo>
                        <a:pt x="279" y="499"/>
                      </a:lnTo>
                      <a:lnTo>
                        <a:pt x="302" y="499"/>
                      </a:lnTo>
                      <a:lnTo>
                        <a:pt x="302" y="503"/>
                      </a:lnTo>
                      <a:lnTo>
                        <a:pt x="302" y="515"/>
                      </a:lnTo>
                      <a:lnTo>
                        <a:pt x="302" y="534"/>
                      </a:lnTo>
                      <a:lnTo>
                        <a:pt x="302" y="560"/>
                      </a:lnTo>
                      <a:lnTo>
                        <a:pt x="304" y="590"/>
                      </a:lnTo>
                      <a:lnTo>
                        <a:pt x="304" y="626"/>
                      </a:lnTo>
                      <a:lnTo>
                        <a:pt x="304" y="664"/>
                      </a:lnTo>
                      <a:lnTo>
                        <a:pt x="304" y="706"/>
                      </a:lnTo>
                      <a:lnTo>
                        <a:pt x="304" y="750"/>
                      </a:lnTo>
                      <a:lnTo>
                        <a:pt x="304" y="793"/>
                      </a:lnTo>
                      <a:lnTo>
                        <a:pt x="304" y="838"/>
                      </a:lnTo>
                      <a:lnTo>
                        <a:pt x="305" y="882"/>
                      </a:lnTo>
                      <a:lnTo>
                        <a:pt x="305" y="926"/>
                      </a:lnTo>
                      <a:lnTo>
                        <a:pt x="305" y="966"/>
                      </a:lnTo>
                      <a:lnTo>
                        <a:pt x="305" y="1004"/>
                      </a:lnTo>
                      <a:lnTo>
                        <a:pt x="305" y="1037"/>
                      </a:lnTo>
                      <a:lnTo>
                        <a:pt x="305" y="1066"/>
                      </a:lnTo>
                      <a:lnTo>
                        <a:pt x="305" y="1067"/>
                      </a:lnTo>
                      <a:lnTo>
                        <a:pt x="306" y="1073"/>
                      </a:lnTo>
                      <a:lnTo>
                        <a:pt x="310" y="1079"/>
                      </a:lnTo>
                      <a:lnTo>
                        <a:pt x="315" y="1088"/>
                      </a:lnTo>
                      <a:lnTo>
                        <a:pt x="323" y="1096"/>
                      </a:lnTo>
                      <a:lnTo>
                        <a:pt x="335" y="1103"/>
                      </a:lnTo>
                      <a:lnTo>
                        <a:pt x="351" y="1108"/>
                      </a:lnTo>
                      <a:lnTo>
                        <a:pt x="372" y="1111"/>
                      </a:lnTo>
                      <a:lnTo>
                        <a:pt x="392" y="1108"/>
                      </a:lnTo>
                      <a:lnTo>
                        <a:pt x="408" y="1103"/>
                      </a:lnTo>
                      <a:lnTo>
                        <a:pt x="420" y="1096"/>
                      </a:lnTo>
                      <a:lnTo>
                        <a:pt x="429" y="1089"/>
                      </a:lnTo>
                      <a:lnTo>
                        <a:pt x="434" y="1080"/>
                      </a:lnTo>
                      <a:lnTo>
                        <a:pt x="437" y="1073"/>
                      </a:lnTo>
                      <a:lnTo>
                        <a:pt x="438" y="1068"/>
                      </a:lnTo>
                      <a:lnTo>
                        <a:pt x="438" y="1067"/>
                      </a:lnTo>
                      <a:lnTo>
                        <a:pt x="440" y="166"/>
                      </a:lnTo>
                      <a:lnTo>
                        <a:pt x="466" y="166"/>
                      </a:lnTo>
                      <a:lnTo>
                        <a:pt x="466" y="500"/>
                      </a:lnTo>
                      <a:lnTo>
                        <a:pt x="468" y="503"/>
                      </a:lnTo>
                      <a:lnTo>
                        <a:pt x="469" y="509"/>
                      </a:lnTo>
                      <a:lnTo>
                        <a:pt x="472" y="517"/>
                      </a:lnTo>
                      <a:lnTo>
                        <a:pt x="477" y="527"/>
                      </a:lnTo>
                      <a:lnTo>
                        <a:pt x="483" y="537"/>
                      </a:lnTo>
                      <a:lnTo>
                        <a:pt x="493" y="545"/>
                      </a:lnTo>
                      <a:lnTo>
                        <a:pt x="505" y="551"/>
                      </a:lnTo>
                      <a:lnTo>
                        <a:pt x="520" y="554"/>
                      </a:lnTo>
                      <a:lnTo>
                        <a:pt x="536" y="551"/>
                      </a:lnTo>
                      <a:lnTo>
                        <a:pt x="548" y="545"/>
                      </a:lnTo>
                      <a:lnTo>
                        <a:pt x="557" y="537"/>
                      </a:lnTo>
                      <a:lnTo>
                        <a:pt x="563" y="527"/>
                      </a:lnTo>
                      <a:lnTo>
                        <a:pt x="570" y="517"/>
                      </a:lnTo>
                      <a:lnTo>
                        <a:pt x="573" y="510"/>
                      </a:lnTo>
                      <a:lnTo>
                        <a:pt x="573" y="508"/>
                      </a:lnTo>
                      <a:lnTo>
                        <a:pt x="573" y="79"/>
                      </a:lnTo>
                      <a:lnTo>
                        <a:pt x="572" y="68"/>
                      </a:lnTo>
                      <a:lnTo>
                        <a:pt x="561" y="47"/>
                      </a:lnTo>
                      <a:lnTo>
                        <a:pt x="546" y="28"/>
                      </a:lnTo>
                      <a:lnTo>
                        <a:pt x="528" y="14"/>
                      </a:lnTo>
                      <a:lnTo>
                        <a:pt x="506" y="4"/>
                      </a:lnTo>
                      <a:lnTo>
                        <a:pt x="485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7099E2"/>
                </a:solidFill>
                <a:ln>
                  <a:noFill/>
                </a:ln>
                <a:effectLst>
                  <a:outerShdw dist="91581" dir="3378596" algn="ctr" rotWithShape="0">
                    <a:srgbClr val="C0C0C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7F16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 Box 8"/>
            <p:cNvSpPr txBox="1">
              <a:spLocks noChangeArrowheads="1"/>
            </p:cNvSpPr>
            <p:nvPr/>
          </p:nvSpPr>
          <p:spPr bwMode="gray">
            <a:xfrm>
              <a:off x="1295400" y="3200400"/>
              <a:ext cx="2438400" cy="1813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just"/>
              <a:r>
                <a: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1.Изучить влияние вредных привычек у студентов 1 курса ЛГМУ на субъективную оценку продолжительности их жизни и здоровья.</a:t>
              </a:r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572000" y="2133600"/>
              <a:ext cx="3375025" cy="3124200"/>
              <a:chOff x="2880" y="1344"/>
              <a:chExt cx="2126" cy="1968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gray">
              <a:xfrm>
                <a:off x="2894" y="1872"/>
                <a:ext cx="2112" cy="1440"/>
              </a:xfrm>
              <a:prstGeom prst="roundRect">
                <a:avLst>
                  <a:gd name="adj" fmla="val 10347"/>
                </a:avLst>
              </a:prstGeom>
              <a:gradFill rotWithShape="1">
                <a:gsLst>
                  <a:gs pos="0">
                    <a:srgbClr val="D8F4BE">
                      <a:gamma/>
                      <a:tint val="0"/>
                      <a:invGamma/>
                    </a:srgbClr>
                  </a:gs>
                  <a:gs pos="100000">
                    <a:srgbClr val="D8F4BE"/>
                  </a:gs>
                </a:gsLst>
                <a:lin ang="2700000" scaled="1"/>
              </a:gradFill>
              <a:ln w="50800">
                <a:solidFill>
                  <a:srgbClr val="44988C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gray">
              <a:xfrm>
                <a:off x="3360" y="2016"/>
                <a:ext cx="1632" cy="1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lvl="0" algn="just"/>
                <a:r>
                  <a:rPr lang="ru-RU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Изучить уровень информированности студентов  1 курса ЛГМУ о влиянии вредных привычек на их здоровье.</a:t>
                </a:r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2880" y="1344"/>
                <a:ext cx="498" cy="1245"/>
                <a:chOff x="2880" y="1344"/>
                <a:chExt cx="498" cy="1245"/>
              </a:xfrm>
            </p:grpSpPr>
            <p:sp>
              <p:nvSpPr>
                <p:cNvPr id="14" name="Freeform 13"/>
                <p:cNvSpPr>
                  <a:spLocks/>
                </p:cNvSpPr>
                <p:nvPr/>
              </p:nvSpPr>
              <p:spPr bwMode="gray">
                <a:xfrm>
                  <a:off x="3001" y="1344"/>
                  <a:ext cx="233" cy="254"/>
                </a:xfrm>
                <a:custGeom>
                  <a:avLst/>
                  <a:gdLst>
                    <a:gd name="T0" fmla="*/ 133 w 267"/>
                    <a:gd name="T1" fmla="*/ 0 h 292"/>
                    <a:gd name="T2" fmla="*/ 161 w 267"/>
                    <a:gd name="T3" fmla="*/ 3 h 292"/>
                    <a:gd name="T4" fmla="*/ 186 w 267"/>
                    <a:gd name="T5" fmla="*/ 12 h 292"/>
                    <a:gd name="T6" fmla="*/ 209 w 267"/>
                    <a:gd name="T7" fmla="*/ 25 h 292"/>
                    <a:gd name="T8" fmla="*/ 228 w 267"/>
                    <a:gd name="T9" fmla="*/ 42 h 292"/>
                    <a:gd name="T10" fmla="*/ 245 w 267"/>
                    <a:gd name="T11" fmla="*/ 64 h 292"/>
                    <a:gd name="T12" fmla="*/ 257 w 267"/>
                    <a:gd name="T13" fmla="*/ 88 h 292"/>
                    <a:gd name="T14" fmla="*/ 265 w 267"/>
                    <a:gd name="T15" fmla="*/ 116 h 292"/>
                    <a:gd name="T16" fmla="*/ 267 w 267"/>
                    <a:gd name="T17" fmla="*/ 146 h 292"/>
                    <a:gd name="T18" fmla="*/ 265 w 267"/>
                    <a:gd name="T19" fmla="*/ 175 h 292"/>
                    <a:gd name="T20" fmla="*/ 257 w 267"/>
                    <a:gd name="T21" fmla="*/ 203 h 292"/>
                    <a:gd name="T22" fmla="*/ 245 w 267"/>
                    <a:gd name="T23" fmla="*/ 227 h 292"/>
                    <a:gd name="T24" fmla="*/ 228 w 267"/>
                    <a:gd name="T25" fmla="*/ 249 h 292"/>
                    <a:gd name="T26" fmla="*/ 209 w 267"/>
                    <a:gd name="T27" fmla="*/ 267 h 292"/>
                    <a:gd name="T28" fmla="*/ 186 w 267"/>
                    <a:gd name="T29" fmla="*/ 281 h 292"/>
                    <a:gd name="T30" fmla="*/ 161 w 267"/>
                    <a:gd name="T31" fmla="*/ 289 h 292"/>
                    <a:gd name="T32" fmla="*/ 133 w 267"/>
                    <a:gd name="T33" fmla="*/ 292 h 292"/>
                    <a:gd name="T34" fmla="*/ 103 w 267"/>
                    <a:gd name="T35" fmla="*/ 288 h 292"/>
                    <a:gd name="T36" fmla="*/ 75 w 267"/>
                    <a:gd name="T37" fmla="*/ 277 h 292"/>
                    <a:gd name="T38" fmla="*/ 51 w 267"/>
                    <a:gd name="T39" fmla="*/ 260 h 292"/>
                    <a:gd name="T40" fmla="*/ 29 w 267"/>
                    <a:gd name="T41" fmla="*/ 237 h 292"/>
                    <a:gd name="T42" fmla="*/ 13 w 267"/>
                    <a:gd name="T43" fmla="*/ 210 h 292"/>
                    <a:gd name="T44" fmla="*/ 4 w 267"/>
                    <a:gd name="T45" fmla="*/ 178 h 292"/>
                    <a:gd name="T46" fmla="*/ 0 w 267"/>
                    <a:gd name="T47" fmla="*/ 146 h 292"/>
                    <a:gd name="T48" fmla="*/ 4 w 267"/>
                    <a:gd name="T49" fmla="*/ 113 h 292"/>
                    <a:gd name="T50" fmla="*/ 13 w 267"/>
                    <a:gd name="T51" fmla="*/ 81 h 292"/>
                    <a:gd name="T52" fmla="*/ 29 w 267"/>
                    <a:gd name="T53" fmla="*/ 54 h 292"/>
                    <a:gd name="T54" fmla="*/ 51 w 267"/>
                    <a:gd name="T55" fmla="*/ 32 h 292"/>
                    <a:gd name="T56" fmla="*/ 75 w 267"/>
                    <a:gd name="T57" fmla="*/ 14 h 292"/>
                    <a:gd name="T58" fmla="*/ 103 w 267"/>
                    <a:gd name="T59" fmla="*/ 3 h 292"/>
                    <a:gd name="T60" fmla="*/ 133 w 267"/>
                    <a:gd name="T6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7" h="292">
                      <a:moveTo>
                        <a:pt x="133" y="0"/>
                      </a:moveTo>
                      <a:lnTo>
                        <a:pt x="161" y="3"/>
                      </a:lnTo>
                      <a:lnTo>
                        <a:pt x="186" y="12"/>
                      </a:lnTo>
                      <a:lnTo>
                        <a:pt x="209" y="25"/>
                      </a:lnTo>
                      <a:lnTo>
                        <a:pt x="228" y="42"/>
                      </a:lnTo>
                      <a:lnTo>
                        <a:pt x="245" y="64"/>
                      </a:lnTo>
                      <a:lnTo>
                        <a:pt x="257" y="88"/>
                      </a:lnTo>
                      <a:lnTo>
                        <a:pt x="265" y="116"/>
                      </a:lnTo>
                      <a:lnTo>
                        <a:pt x="267" y="146"/>
                      </a:lnTo>
                      <a:lnTo>
                        <a:pt x="265" y="175"/>
                      </a:lnTo>
                      <a:lnTo>
                        <a:pt x="257" y="203"/>
                      </a:lnTo>
                      <a:lnTo>
                        <a:pt x="245" y="227"/>
                      </a:lnTo>
                      <a:lnTo>
                        <a:pt x="228" y="249"/>
                      </a:lnTo>
                      <a:lnTo>
                        <a:pt x="209" y="267"/>
                      </a:lnTo>
                      <a:lnTo>
                        <a:pt x="186" y="281"/>
                      </a:lnTo>
                      <a:lnTo>
                        <a:pt x="161" y="289"/>
                      </a:lnTo>
                      <a:lnTo>
                        <a:pt x="133" y="292"/>
                      </a:lnTo>
                      <a:lnTo>
                        <a:pt x="103" y="288"/>
                      </a:lnTo>
                      <a:lnTo>
                        <a:pt x="75" y="277"/>
                      </a:lnTo>
                      <a:lnTo>
                        <a:pt x="51" y="260"/>
                      </a:lnTo>
                      <a:lnTo>
                        <a:pt x="29" y="237"/>
                      </a:lnTo>
                      <a:lnTo>
                        <a:pt x="13" y="210"/>
                      </a:lnTo>
                      <a:lnTo>
                        <a:pt x="4" y="178"/>
                      </a:lnTo>
                      <a:lnTo>
                        <a:pt x="0" y="146"/>
                      </a:lnTo>
                      <a:lnTo>
                        <a:pt x="4" y="113"/>
                      </a:lnTo>
                      <a:lnTo>
                        <a:pt x="13" y="81"/>
                      </a:lnTo>
                      <a:lnTo>
                        <a:pt x="29" y="54"/>
                      </a:lnTo>
                      <a:lnTo>
                        <a:pt x="51" y="32"/>
                      </a:lnTo>
                      <a:lnTo>
                        <a:pt x="75" y="14"/>
                      </a:lnTo>
                      <a:lnTo>
                        <a:pt x="103" y="3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44988C"/>
                </a:solidFill>
                <a:ln>
                  <a:noFill/>
                </a:ln>
                <a:effectLst>
                  <a:outerShdw dist="91581" dir="3378596" algn="ctr" rotWithShape="0">
                    <a:srgbClr val="C0C0C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7F16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gray">
                <a:xfrm>
                  <a:off x="2880" y="1625"/>
                  <a:ext cx="498" cy="964"/>
                </a:xfrm>
                <a:custGeom>
                  <a:avLst/>
                  <a:gdLst>
                    <a:gd name="T0" fmla="*/ 72 w 573"/>
                    <a:gd name="T1" fmla="*/ 5 h 1111"/>
                    <a:gd name="T2" fmla="*/ 30 w 573"/>
                    <a:gd name="T3" fmla="*/ 32 h 1111"/>
                    <a:gd name="T4" fmla="*/ 4 w 573"/>
                    <a:gd name="T5" fmla="*/ 75 h 1111"/>
                    <a:gd name="T6" fmla="*/ 0 w 573"/>
                    <a:gd name="T7" fmla="*/ 509 h 1111"/>
                    <a:gd name="T8" fmla="*/ 1 w 573"/>
                    <a:gd name="T9" fmla="*/ 516 h 1111"/>
                    <a:gd name="T10" fmla="*/ 9 w 573"/>
                    <a:gd name="T11" fmla="*/ 533 h 1111"/>
                    <a:gd name="T12" fmla="*/ 26 w 573"/>
                    <a:gd name="T13" fmla="*/ 550 h 1111"/>
                    <a:gd name="T14" fmla="*/ 56 w 573"/>
                    <a:gd name="T15" fmla="*/ 557 h 1111"/>
                    <a:gd name="T16" fmla="*/ 84 w 573"/>
                    <a:gd name="T17" fmla="*/ 551 h 1111"/>
                    <a:gd name="T18" fmla="*/ 100 w 573"/>
                    <a:gd name="T19" fmla="*/ 534 h 1111"/>
                    <a:gd name="T20" fmla="*/ 106 w 573"/>
                    <a:gd name="T21" fmla="*/ 516 h 1111"/>
                    <a:gd name="T22" fmla="*/ 108 w 573"/>
                    <a:gd name="T23" fmla="*/ 503 h 1111"/>
                    <a:gd name="T24" fmla="*/ 108 w 573"/>
                    <a:gd name="T25" fmla="*/ 166 h 1111"/>
                    <a:gd name="T26" fmla="*/ 135 w 573"/>
                    <a:gd name="T27" fmla="*/ 1066 h 1111"/>
                    <a:gd name="T28" fmla="*/ 138 w 573"/>
                    <a:gd name="T29" fmla="*/ 1073 h 1111"/>
                    <a:gd name="T30" fmla="*/ 151 w 573"/>
                    <a:gd name="T31" fmla="*/ 1089 h 1111"/>
                    <a:gd name="T32" fmla="*/ 174 w 573"/>
                    <a:gd name="T33" fmla="*/ 1105 h 1111"/>
                    <a:gd name="T34" fmla="*/ 199 w 573"/>
                    <a:gd name="T35" fmla="*/ 1111 h 1111"/>
                    <a:gd name="T36" fmla="*/ 227 w 573"/>
                    <a:gd name="T37" fmla="*/ 1110 h 1111"/>
                    <a:gd name="T38" fmla="*/ 255 w 573"/>
                    <a:gd name="T39" fmla="*/ 1097 h 1111"/>
                    <a:gd name="T40" fmla="*/ 272 w 573"/>
                    <a:gd name="T41" fmla="*/ 1080 h 1111"/>
                    <a:gd name="T42" fmla="*/ 278 w 573"/>
                    <a:gd name="T43" fmla="*/ 1068 h 1111"/>
                    <a:gd name="T44" fmla="*/ 279 w 573"/>
                    <a:gd name="T45" fmla="*/ 499 h 1111"/>
                    <a:gd name="T46" fmla="*/ 302 w 573"/>
                    <a:gd name="T47" fmla="*/ 503 h 1111"/>
                    <a:gd name="T48" fmla="*/ 302 w 573"/>
                    <a:gd name="T49" fmla="*/ 534 h 1111"/>
                    <a:gd name="T50" fmla="*/ 304 w 573"/>
                    <a:gd name="T51" fmla="*/ 590 h 1111"/>
                    <a:gd name="T52" fmla="*/ 304 w 573"/>
                    <a:gd name="T53" fmla="*/ 664 h 1111"/>
                    <a:gd name="T54" fmla="*/ 304 w 573"/>
                    <a:gd name="T55" fmla="*/ 750 h 1111"/>
                    <a:gd name="T56" fmla="*/ 304 w 573"/>
                    <a:gd name="T57" fmla="*/ 838 h 1111"/>
                    <a:gd name="T58" fmla="*/ 305 w 573"/>
                    <a:gd name="T59" fmla="*/ 926 h 1111"/>
                    <a:gd name="T60" fmla="*/ 305 w 573"/>
                    <a:gd name="T61" fmla="*/ 1004 h 1111"/>
                    <a:gd name="T62" fmla="*/ 305 w 573"/>
                    <a:gd name="T63" fmla="*/ 1066 h 1111"/>
                    <a:gd name="T64" fmla="*/ 306 w 573"/>
                    <a:gd name="T65" fmla="*/ 1073 h 1111"/>
                    <a:gd name="T66" fmla="*/ 315 w 573"/>
                    <a:gd name="T67" fmla="*/ 1088 h 1111"/>
                    <a:gd name="T68" fmla="*/ 335 w 573"/>
                    <a:gd name="T69" fmla="*/ 1103 h 1111"/>
                    <a:gd name="T70" fmla="*/ 372 w 573"/>
                    <a:gd name="T71" fmla="*/ 1111 h 1111"/>
                    <a:gd name="T72" fmla="*/ 408 w 573"/>
                    <a:gd name="T73" fmla="*/ 1103 h 1111"/>
                    <a:gd name="T74" fmla="*/ 429 w 573"/>
                    <a:gd name="T75" fmla="*/ 1089 h 1111"/>
                    <a:gd name="T76" fmla="*/ 437 w 573"/>
                    <a:gd name="T77" fmla="*/ 1073 h 1111"/>
                    <a:gd name="T78" fmla="*/ 438 w 573"/>
                    <a:gd name="T79" fmla="*/ 1067 h 1111"/>
                    <a:gd name="T80" fmla="*/ 466 w 573"/>
                    <a:gd name="T81" fmla="*/ 166 h 1111"/>
                    <a:gd name="T82" fmla="*/ 468 w 573"/>
                    <a:gd name="T83" fmla="*/ 503 h 1111"/>
                    <a:gd name="T84" fmla="*/ 472 w 573"/>
                    <a:gd name="T85" fmla="*/ 517 h 1111"/>
                    <a:gd name="T86" fmla="*/ 483 w 573"/>
                    <a:gd name="T87" fmla="*/ 537 h 1111"/>
                    <a:gd name="T88" fmla="*/ 505 w 573"/>
                    <a:gd name="T89" fmla="*/ 551 h 1111"/>
                    <a:gd name="T90" fmla="*/ 536 w 573"/>
                    <a:gd name="T91" fmla="*/ 551 h 1111"/>
                    <a:gd name="T92" fmla="*/ 557 w 573"/>
                    <a:gd name="T93" fmla="*/ 537 h 1111"/>
                    <a:gd name="T94" fmla="*/ 570 w 573"/>
                    <a:gd name="T95" fmla="*/ 517 h 1111"/>
                    <a:gd name="T96" fmla="*/ 573 w 573"/>
                    <a:gd name="T97" fmla="*/ 508 h 1111"/>
                    <a:gd name="T98" fmla="*/ 572 w 573"/>
                    <a:gd name="T99" fmla="*/ 68 h 1111"/>
                    <a:gd name="T100" fmla="*/ 546 w 573"/>
                    <a:gd name="T101" fmla="*/ 28 h 1111"/>
                    <a:gd name="T102" fmla="*/ 506 w 573"/>
                    <a:gd name="T103" fmla="*/ 4 h 1111"/>
                    <a:gd name="T104" fmla="*/ 94 w 573"/>
                    <a:gd name="T105" fmla="*/ 0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73" h="1111">
                      <a:moveTo>
                        <a:pt x="94" y="0"/>
                      </a:moveTo>
                      <a:lnTo>
                        <a:pt x="72" y="5"/>
                      </a:lnTo>
                      <a:lnTo>
                        <a:pt x="50" y="16"/>
                      </a:lnTo>
                      <a:lnTo>
                        <a:pt x="30" y="32"/>
                      </a:lnTo>
                      <a:lnTo>
                        <a:pt x="15" y="53"/>
                      </a:lnTo>
                      <a:lnTo>
                        <a:pt x="4" y="75"/>
                      </a:lnTo>
                      <a:lnTo>
                        <a:pt x="0" y="99"/>
                      </a:lnTo>
                      <a:lnTo>
                        <a:pt x="0" y="509"/>
                      </a:lnTo>
                      <a:lnTo>
                        <a:pt x="0" y="511"/>
                      </a:lnTo>
                      <a:lnTo>
                        <a:pt x="1" y="516"/>
                      </a:lnTo>
                      <a:lnTo>
                        <a:pt x="4" y="525"/>
                      </a:lnTo>
                      <a:lnTo>
                        <a:pt x="9" y="533"/>
                      </a:lnTo>
                      <a:lnTo>
                        <a:pt x="16" y="543"/>
                      </a:lnTo>
                      <a:lnTo>
                        <a:pt x="26" y="550"/>
                      </a:lnTo>
                      <a:lnTo>
                        <a:pt x="39" y="556"/>
                      </a:lnTo>
                      <a:lnTo>
                        <a:pt x="56" y="557"/>
                      </a:lnTo>
                      <a:lnTo>
                        <a:pt x="72" y="556"/>
                      </a:lnTo>
                      <a:lnTo>
                        <a:pt x="84" y="551"/>
                      </a:lnTo>
                      <a:lnTo>
                        <a:pt x="92" y="543"/>
                      </a:lnTo>
                      <a:lnTo>
                        <a:pt x="100" y="534"/>
                      </a:lnTo>
                      <a:lnTo>
                        <a:pt x="103" y="525"/>
                      </a:lnTo>
                      <a:lnTo>
                        <a:pt x="106" y="516"/>
                      </a:lnTo>
                      <a:lnTo>
                        <a:pt x="107" y="508"/>
                      </a:lnTo>
                      <a:lnTo>
                        <a:pt x="108" y="503"/>
                      </a:lnTo>
                      <a:lnTo>
                        <a:pt x="108" y="500"/>
                      </a:lnTo>
                      <a:lnTo>
                        <a:pt x="108" y="166"/>
                      </a:lnTo>
                      <a:lnTo>
                        <a:pt x="134" y="167"/>
                      </a:lnTo>
                      <a:lnTo>
                        <a:pt x="135" y="1066"/>
                      </a:lnTo>
                      <a:lnTo>
                        <a:pt x="136" y="1068"/>
                      </a:lnTo>
                      <a:lnTo>
                        <a:pt x="138" y="1073"/>
                      </a:lnTo>
                      <a:lnTo>
                        <a:pt x="143" y="1080"/>
                      </a:lnTo>
                      <a:lnTo>
                        <a:pt x="151" y="1089"/>
                      </a:lnTo>
                      <a:lnTo>
                        <a:pt x="162" y="1097"/>
                      </a:lnTo>
                      <a:lnTo>
                        <a:pt x="174" y="1105"/>
                      </a:lnTo>
                      <a:lnTo>
                        <a:pt x="189" y="1110"/>
                      </a:lnTo>
                      <a:lnTo>
                        <a:pt x="199" y="1111"/>
                      </a:lnTo>
                      <a:lnTo>
                        <a:pt x="217" y="1111"/>
                      </a:lnTo>
                      <a:lnTo>
                        <a:pt x="227" y="1110"/>
                      </a:lnTo>
                      <a:lnTo>
                        <a:pt x="243" y="1105"/>
                      </a:lnTo>
                      <a:lnTo>
                        <a:pt x="255" y="1097"/>
                      </a:lnTo>
                      <a:lnTo>
                        <a:pt x="265" y="1089"/>
                      </a:lnTo>
                      <a:lnTo>
                        <a:pt x="272" y="1080"/>
                      </a:lnTo>
                      <a:lnTo>
                        <a:pt x="276" y="1073"/>
                      </a:lnTo>
                      <a:lnTo>
                        <a:pt x="278" y="1068"/>
                      </a:lnTo>
                      <a:lnTo>
                        <a:pt x="279" y="1066"/>
                      </a:lnTo>
                      <a:lnTo>
                        <a:pt x="279" y="499"/>
                      </a:lnTo>
                      <a:lnTo>
                        <a:pt x="302" y="499"/>
                      </a:lnTo>
                      <a:lnTo>
                        <a:pt x="302" y="503"/>
                      </a:lnTo>
                      <a:lnTo>
                        <a:pt x="302" y="515"/>
                      </a:lnTo>
                      <a:lnTo>
                        <a:pt x="302" y="534"/>
                      </a:lnTo>
                      <a:lnTo>
                        <a:pt x="302" y="560"/>
                      </a:lnTo>
                      <a:lnTo>
                        <a:pt x="304" y="590"/>
                      </a:lnTo>
                      <a:lnTo>
                        <a:pt x="304" y="626"/>
                      </a:lnTo>
                      <a:lnTo>
                        <a:pt x="304" y="664"/>
                      </a:lnTo>
                      <a:lnTo>
                        <a:pt x="304" y="706"/>
                      </a:lnTo>
                      <a:lnTo>
                        <a:pt x="304" y="750"/>
                      </a:lnTo>
                      <a:lnTo>
                        <a:pt x="304" y="793"/>
                      </a:lnTo>
                      <a:lnTo>
                        <a:pt x="304" y="838"/>
                      </a:lnTo>
                      <a:lnTo>
                        <a:pt x="305" y="882"/>
                      </a:lnTo>
                      <a:lnTo>
                        <a:pt x="305" y="926"/>
                      </a:lnTo>
                      <a:lnTo>
                        <a:pt x="305" y="966"/>
                      </a:lnTo>
                      <a:lnTo>
                        <a:pt x="305" y="1004"/>
                      </a:lnTo>
                      <a:lnTo>
                        <a:pt x="305" y="1037"/>
                      </a:lnTo>
                      <a:lnTo>
                        <a:pt x="305" y="1066"/>
                      </a:lnTo>
                      <a:lnTo>
                        <a:pt x="305" y="1067"/>
                      </a:lnTo>
                      <a:lnTo>
                        <a:pt x="306" y="1073"/>
                      </a:lnTo>
                      <a:lnTo>
                        <a:pt x="310" y="1079"/>
                      </a:lnTo>
                      <a:lnTo>
                        <a:pt x="315" y="1088"/>
                      </a:lnTo>
                      <a:lnTo>
                        <a:pt x="323" y="1096"/>
                      </a:lnTo>
                      <a:lnTo>
                        <a:pt x="335" y="1103"/>
                      </a:lnTo>
                      <a:lnTo>
                        <a:pt x="351" y="1108"/>
                      </a:lnTo>
                      <a:lnTo>
                        <a:pt x="372" y="1111"/>
                      </a:lnTo>
                      <a:lnTo>
                        <a:pt x="392" y="1108"/>
                      </a:lnTo>
                      <a:lnTo>
                        <a:pt x="408" y="1103"/>
                      </a:lnTo>
                      <a:lnTo>
                        <a:pt x="420" y="1096"/>
                      </a:lnTo>
                      <a:lnTo>
                        <a:pt x="429" y="1089"/>
                      </a:lnTo>
                      <a:lnTo>
                        <a:pt x="434" y="1080"/>
                      </a:lnTo>
                      <a:lnTo>
                        <a:pt x="437" y="1073"/>
                      </a:lnTo>
                      <a:lnTo>
                        <a:pt x="438" y="1068"/>
                      </a:lnTo>
                      <a:lnTo>
                        <a:pt x="438" y="1067"/>
                      </a:lnTo>
                      <a:lnTo>
                        <a:pt x="440" y="166"/>
                      </a:lnTo>
                      <a:lnTo>
                        <a:pt x="466" y="166"/>
                      </a:lnTo>
                      <a:lnTo>
                        <a:pt x="466" y="500"/>
                      </a:lnTo>
                      <a:lnTo>
                        <a:pt x="468" y="503"/>
                      </a:lnTo>
                      <a:lnTo>
                        <a:pt x="469" y="509"/>
                      </a:lnTo>
                      <a:lnTo>
                        <a:pt x="472" y="517"/>
                      </a:lnTo>
                      <a:lnTo>
                        <a:pt x="477" y="527"/>
                      </a:lnTo>
                      <a:lnTo>
                        <a:pt x="483" y="537"/>
                      </a:lnTo>
                      <a:lnTo>
                        <a:pt x="493" y="545"/>
                      </a:lnTo>
                      <a:lnTo>
                        <a:pt x="505" y="551"/>
                      </a:lnTo>
                      <a:lnTo>
                        <a:pt x="520" y="554"/>
                      </a:lnTo>
                      <a:lnTo>
                        <a:pt x="536" y="551"/>
                      </a:lnTo>
                      <a:lnTo>
                        <a:pt x="548" y="545"/>
                      </a:lnTo>
                      <a:lnTo>
                        <a:pt x="557" y="537"/>
                      </a:lnTo>
                      <a:lnTo>
                        <a:pt x="563" y="527"/>
                      </a:lnTo>
                      <a:lnTo>
                        <a:pt x="570" y="517"/>
                      </a:lnTo>
                      <a:lnTo>
                        <a:pt x="573" y="510"/>
                      </a:lnTo>
                      <a:lnTo>
                        <a:pt x="573" y="508"/>
                      </a:lnTo>
                      <a:lnTo>
                        <a:pt x="573" y="79"/>
                      </a:lnTo>
                      <a:lnTo>
                        <a:pt x="572" y="68"/>
                      </a:lnTo>
                      <a:lnTo>
                        <a:pt x="561" y="47"/>
                      </a:lnTo>
                      <a:lnTo>
                        <a:pt x="546" y="28"/>
                      </a:lnTo>
                      <a:lnTo>
                        <a:pt x="528" y="14"/>
                      </a:lnTo>
                      <a:lnTo>
                        <a:pt x="506" y="4"/>
                      </a:lnTo>
                      <a:lnTo>
                        <a:pt x="485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4988C"/>
                </a:solidFill>
                <a:ln>
                  <a:noFill/>
                </a:ln>
                <a:effectLst>
                  <a:outerShdw dist="91581" dir="3378596" algn="ctr" rotWithShape="0">
                    <a:srgbClr val="C0C0C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F7F16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3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10969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5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9274" y="87135"/>
            <a:ext cx="11487365" cy="856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 и методы исследования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68710" y="1196753"/>
            <a:ext cx="11295909" cy="558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4872" lvl="8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Объект</a:t>
            </a:r>
          </a:p>
          <a:p>
            <a:pPr marL="2404872" lvl="8" indent="0">
              <a:buFont typeface="Arial" panose="020B0604020202020204" pitchFamily="34" charset="0"/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8086688"/>
              </p:ext>
            </p:extLst>
          </p:nvPr>
        </p:nvGraphicFramePr>
        <p:xfrm>
          <a:off x="0" y="2008358"/>
          <a:ext cx="12192000" cy="484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9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" y="87086"/>
            <a:ext cx="12192000" cy="6770911"/>
            <a:chOff x="161365" y="1120673"/>
            <a:chExt cx="8861611" cy="57373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31" b="6125"/>
            <a:stretch/>
          </p:blipFill>
          <p:spPr>
            <a:xfrm>
              <a:off x="161365" y="1120673"/>
              <a:ext cx="8861611" cy="573732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804413" y="2286803"/>
              <a:ext cx="1692307" cy="1017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  и методы исследования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036188" y="5340567"/>
              <a:ext cx="1427620" cy="1330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76,4% -нормальный индекс массы тела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26843" y="3497306"/>
              <a:ext cx="1573306" cy="912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Объект-</a:t>
              </a: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ноши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lvl="0"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(111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человек)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013549" y="3498580"/>
              <a:ext cx="1573306" cy="495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18-20 лет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55024" y="5340567"/>
              <a:ext cx="1427620" cy="808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Студенты 1 курса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684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716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Объект и методы исследования</a:t>
                      </a:r>
                      <a:endParaRPr lang="ru-RU" sz="6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Группы вопросов </a:t>
                      </a:r>
                      <a:endParaRPr lang="ru-RU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Блок </a:t>
                      </a: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вопросов</a:t>
                      </a: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  <a:p>
                      <a:pPr lvl="0" algn="ctr">
                        <a:buNone/>
                      </a:pP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№28,32)</a:t>
                      </a:r>
                      <a:endParaRPr lang="uk-UA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объективная</a:t>
                      </a: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здоровья</a:t>
                      </a:r>
                      <a:endParaRPr lang="uk-UA" sz="2800" cap="none" spc="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</a:p>
                    <a:p>
                      <a:pPr lvl="0" algn="ctr">
                        <a:buNone/>
                      </a:pPr>
                      <a:r>
                        <a:rPr lang="ru-RU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(вопрос №36,40)</a:t>
                      </a:r>
                      <a:endParaRPr lang="ru-RU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субъективная оценка здоровья</a:t>
                      </a:r>
                      <a:endParaRPr lang="ru-RU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</a:p>
                    <a:p>
                      <a:pPr lvl="0" algn="ctr">
                        <a:buNone/>
                      </a:pPr>
                      <a:r>
                        <a:rPr lang="ru-RU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(вопросы №20-23)</a:t>
                      </a:r>
                      <a:endParaRPr lang="ru-RU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влияние</a:t>
                      </a: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вредных</a:t>
                      </a:r>
                      <a:r>
                        <a:rPr lang="uk-UA" sz="2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800" cap="none" spc="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привычек</a:t>
                      </a:r>
                      <a:endParaRPr lang="uk-UA" sz="2800" cap="none" spc="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3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76200"/>
            <a:ext cx="12192000" cy="6324600"/>
            <a:chOff x="0" y="228600"/>
            <a:chExt cx="9144000" cy="6172200"/>
          </a:xfrm>
        </p:grpSpPr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0" y="228600"/>
              <a:ext cx="9144000" cy="762000"/>
            </a:xfrm>
            <a:prstGeom prst="rect">
              <a:avLst/>
            </a:prstGeom>
            <a:noFill/>
            <a:ln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 smtClean="0"/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СТАТИСТИЧЕСКАЯ ОБРАБОТКА</a:t>
              </a:r>
              <a:endParaRPr lang="en-US" dirty="0"/>
            </a:p>
          </p:txBody>
        </p:sp>
        <p:sp>
          <p:nvSpPr>
            <p:cNvPr id="3" name="Freeform 3"/>
            <p:cNvSpPr>
              <a:spLocks/>
            </p:cNvSpPr>
            <p:nvPr/>
          </p:nvSpPr>
          <p:spPr bwMode="gray">
            <a:xfrm>
              <a:off x="3786188" y="3556000"/>
              <a:ext cx="1265237" cy="2844800"/>
            </a:xfrm>
            <a:custGeom>
              <a:avLst/>
              <a:gdLst>
                <a:gd name="T0" fmla="*/ 451 w 501"/>
                <a:gd name="T1" fmla="*/ 1158 h 1198"/>
                <a:gd name="T2" fmla="*/ 359 w 501"/>
                <a:gd name="T3" fmla="*/ 1072 h 1198"/>
                <a:gd name="T4" fmla="*/ 281 w 501"/>
                <a:gd name="T5" fmla="*/ 983 h 1198"/>
                <a:gd name="T6" fmla="*/ 217 w 501"/>
                <a:gd name="T7" fmla="*/ 896 h 1198"/>
                <a:gd name="T8" fmla="*/ 167 w 501"/>
                <a:gd name="T9" fmla="*/ 814 h 1198"/>
                <a:gd name="T10" fmla="*/ 129 w 501"/>
                <a:gd name="T11" fmla="*/ 743 h 1198"/>
                <a:gd name="T12" fmla="*/ 105 w 501"/>
                <a:gd name="T13" fmla="*/ 689 h 1198"/>
                <a:gd name="T14" fmla="*/ 92 w 501"/>
                <a:gd name="T15" fmla="*/ 654 h 1198"/>
                <a:gd name="T16" fmla="*/ 56 w 501"/>
                <a:gd name="T17" fmla="*/ 518 h 1198"/>
                <a:gd name="T18" fmla="*/ 39 w 501"/>
                <a:gd name="T19" fmla="*/ 396 h 1198"/>
                <a:gd name="T20" fmla="*/ 36 w 501"/>
                <a:gd name="T21" fmla="*/ 294 h 1198"/>
                <a:gd name="T22" fmla="*/ 41 w 501"/>
                <a:gd name="T23" fmla="*/ 212 h 1198"/>
                <a:gd name="T24" fmla="*/ 52 w 501"/>
                <a:gd name="T25" fmla="*/ 151 h 1198"/>
                <a:gd name="T26" fmla="*/ 61 w 501"/>
                <a:gd name="T27" fmla="*/ 114 h 1198"/>
                <a:gd name="T28" fmla="*/ 66 w 501"/>
                <a:gd name="T29" fmla="*/ 101 h 1198"/>
                <a:gd name="T30" fmla="*/ 241 w 501"/>
                <a:gd name="T31" fmla="*/ 0 h 1198"/>
                <a:gd name="T32" fmla="*/ 230 w 501"/>
                <a:gd name="T33" fmla="*/ 200 h 1198"/>
                <a:gd name="T34" fmla="*/ 226 w 501"/>
                <a:gd name="T35" fmla="*/ 208 h 1198"/>
                <a:gd name="T36" fmla="*/ 216 w 501"/>
                <a:gd name="T37" fmla="*/ 231 h 1198"/>
                <a:gd name="T38" fmla="*/ 203 w 501"/>
                <a:gd name="T39" fmla="*/ 272 h 1198"/>
                <a:gd name="T40" fmla="*/ 192 w 501"/>
                <a:gd name="T41" fmla="*/ 332 h 1198"/>
                <a:gd name="T42" fmla="*/ 187 w 501"/>
                <a:gd name="T43" fmla="*/ 413 h 1198"/>
                <a:gd name="T44" fmla="*/ 191 w 501"/>
                <a:gd name="T45" fmla="*/ 516 h 1198"/>
                <a:gd name="T46" fmla="*/ 209 w 501"/>
                <a:gd name="T47" fmla="*/ 638 h 1198"/>
                <a:gd name="T48" fmla="*/ 239 w 501"/>
                <a:gd name="T49" fmla="*/ 751 h 1198"/>
                <a:gd name="T50" fmla="*/ 278 w 501"/>
                <a:gd name="T51" fmla="*/ 854 h 1198"/>
                <a:gd name="T52" fmla="*/ 323 w 501"/>
                <a:gd name="T53" fmla="*/ 946 h 1198"/>
                <a:gd name="T54" fmla="*/ 369 w 501"/>
                <a:gd name="T55" fmla="*/ 1025 h 1198"/>
                <a:gd name="T56" fmla="*/ 414 w 501"/>
                <a:gd name="T57" fmla="*/ 1091 h 1198"/>
                <a:gd name="T58" fmla="*/ 453 w 501"/>
                <a:gd name="T59" fmla="*/ 1142 h 1198"/>
                <a:gd name="T60" fmla="*/ 483 w 501"/>
                <a:gd name="T61" fmla="*/ 1178 h 1198"/>
                <a:gd name="T62" fmla="*/ 500 w 501"/>
                <a:gd name="T63" fmla="*/ 1196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1198">
                  <a:moveTo>
                    <a:pt x="501" y="1198"/>
                  </a:moveTo>
                  <a:lnTo>
                    <a:pt x="451" y="1158"/>
                  </a:lnTo>
                  <a:lnTo>
                    <a:pt x="403" y="1115"/>
                  </a:lnTo>
                  <a:lnTo>
                    <a:pt x="359" y="1072"/>
                  </a:lnTo>
                  <a:lnTo>
                    <a:pt x="318" y="1027"/>
                  </a:lnTo>
                  <a:lnTo>
                    <a:pt x="281" y="983"/>
                  </a:lnTo>
                  <a:lnTo>
                    <a:pt x="248" y="938"/>
                  </a:lnTo>
                  <a:lnTo>
                    <a:pt x="217" y="896"/>
                  </a:lnTo>
                  <a:lnTo>
                    <a:pt x="190" y="853"/>
                  </a:lnTo>
                  <a:lnTo>
                    <a:pt x="167" y="814"/>
                  </a:lnTo>
                  <a:lnTo>
                    <a:pt x="147" y="777"/>
                  </a:lnTo>
                  <a:lnTo>
                    <a:pt x="129" y="743"/>
                  </a:lnTo>
                  <a:lnTo>
                    <a:pt x="115" y="714"/>
                  </a:lnTo>
                  <a:lnTo>
                    <a:pt x="105" y="689"/>
                  </a:lnTo>
                  <a:lnTo>
                    <a:pt x="97" y="669"/>
                  </a:lnTo>
                  <a:lnTo>
                    <a:pt x="92" y="654"/>
                  </a:lnTo>
                  <a:lnTo>
                    <a:pt x="71" y="583"/>
                  </a:lnTo>
                  <a:lnTo>
                    <a:pt x="56" y="518"/>
                  </a:lnTo>
                  <a:lnTo>
                    <a:pt x="45" y="454"/>
                  </a:lnTo>
                  <a:lnTo>
                    <a:pt x="39" y="396"/>
                  </a:lnTo>
                  <a:lnTo>
                    <a:pt x="36" y="343"/>
                  </a:lnTo>
                  <a:lnTo>
                    <a:pt x="36" y="294"/>
                  </a:lnTo>
                  <a:lnTo>
                    <a:pt x="37" y="251"/>
                  </a:lnTo>
                  <a:lnTo>
                    <a:pt x="41" y="212"/>
                  </a:lnTo>
                  <a:lnTo>
                    <a:pt x="46" y="180"/>
                  </a:lnTo>
                  <a:lnTo>
                    <a:pt x="52" y="151"/>
                  </a:lnTo>
                  <a:lnTo>
                    <a:pt x="57" y="129"/>
                  </a:lnTo>
                  <a:lnTo>
                    <a:pt x="61" y="114"/>
                  </a:lnTo>
                  <a:lnTo>
                    <a:pt x="65" y="105"/>
                  </a:lnTo>
                  <a:lnTo>
                    <a:pt x="66" y="101"/>
                  </a:lnTo>
                  <a:lnTo>
                    <a:pt x="0" y="63"/>
                  </a:lnTo>
                  <a:lnTo>
                    <a:pt x="241" y="0"/>
                  </a:lnTo>
                  <a:lnTo>
                    <a:pt x="306" y="245"/>
                  </a:lnTo>
                  <a:lnTo>
                    <a:pt x="230" y="200"/>
                  </a:lnTo>
                  <a:lnTo>
                    <a:pt x="229" y="203"/>
                  </a:lnTo>
                  <a:lnTo>
                    <a:pt x="226" y="208"/>
                  </a:lnTo>
                  <a:lnTo>
                    <a:pt x="221" y="217"/>
                  </a:lnTo>
                  <a:lnTo>
                    <a:pt x="216" y="231"/>
                  </a:lnTo>
                  <a:lnTo>
                    <a:pt x="209" y="249"/>
                  </a:lnTo>
                  <a:lnTo>
                    <a:pt x="203" y="272"/>
                  </a:lnTo>
                  <a:lnTo>
                    <a:pt x="196" y="300"/>
                  </a:lnTo>
                  <a:lnTo>
                    <a:pt x="192" y="332"/>
                  </a:lnTo>
                  <a:lnTo>
                    <a:pt x="189" y="369"/>
                  </a:lnTo>
                  <a:lnTo>
                    <a:pt x="187" y="413"/>
                  </a:lnTo>
                  <a:lnTo>
                    <a:pt x="187" y="462"/>
                  </a:lnTo>
                  <a:lnTo>
                    <a:pt x="191" y="516"/>
                  </a:lnTo>
                  <a:lnTo>
                    <a:pt x="199" y="578"/>
                  </a:lnTo>
                  <a:lnTo>
                    <a:pt x="209" y="638"/>
                  </a:lnTo>
                  <a:lnTo>
                    <a:pt x="222" y="696"/>
                  </a:lnTo>
                  <a:lnTo>
                    <a:pt x="239" y="751"/>
                  </a:lnTo>
                  <a:lnTo>
                    <a:pt x="257" y="804"/>
                  </a:lnTo>
                  <a:lnTo>
                    <a:pt x="278" y="854"/>
                  </a:lnTo>
                  <a:lnTo>
                    <a:pt x="300" y="901"/>
                  </a:lnTo>
                  <a:lnTo>
                    <a:pt x="323" y="946"/>
                  </a:lnTo>
                  <a:lnTo>
                    <a:pt x="346" y="987"/>
                  </a:lnTo>
                  <a:lnTo>
                    <a:pt x="369" y="1025"/>
                  </a:lnTo>
                  <a:lnTo>
                    <a:pt x="392" y="1060"/>
                  </a:lnTo>
                  <a:lnTo>
                    <a:pt x="414" y="1091"/>
                  </a:lnTo>
                  <a:lnTo>
                    <a:pt x="434" y="1119"/>
                  </a:lnTo>
                  <a:lnTo>
                    <a:pt x="453" y="1142"/>
                  </a:lnTo>
                  <a:lnTo>
                    <a:pt x="469" y="1161"/>
                  </a:lnTo>
                  <a:lnTo>
                    <a:pt x="483" y="1178"/>
                  </a:lnTo>
                  <a:lnTo>
                    <a:pt x="493" y="1189"/>
                  </a:lnTo>
                  <a:lnTo>
                    <a:pt x="500" y="1196"/>
                  </a:lnTo>
                  <a:lnTo>
                    <a:pt x="501" y="11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gray">
            <a:xfrm>
              <a:off x="2133600" y="2573338"/>
              <a:ext cx="3101975" cy="1104900"/>
            </a:xfrm>
            <a:custGeom>
              <a:avLst/>
              <a:gdLst>
                <a:gd name="T0" fmla="*/ 2 w 1225"/>
                <a:gd name="T1" fmla="*/ 102 h 467"/>
                <a:gd name="T2" fmla="*/ 26 w 1225"/>
                <a:gd name="T3" fmla="*/ 91 h 467"/>
                <a:gd name="T4" fmla="*/ 71 w 1225"/>
                <a:gd name="T5" fmla="*/ 71 h 467"/>
                <a:gd name="T6" fmla="*/ 135 w 1225"/>
                <a:gd name="T7" fmla="*/ 49 h 467"/>
                <a:gd name="T8" fmla="*/ 218 w 1225"/>
                <a:gd name="T9" fmla="*/ 27 h 467"/>
                <a:gd name="T10" fmla="*/ 316 w 1225"/>
                <a:gd name="T11" fmla="*/ 9 h 467"/>
                <a:gd name="T12" fmla="*/ 427 w 1225"/>
                <a:gd name="T13" fmla="*/ 0 h 467"/>
                <a:gd name="T14" fmla="*/ 552 w 1225"/>
                <a:gd name="T15" fmla="*/ 3 h 467"/>
                <a:gd name="T16" fmla="*/ 687 w 1225"/>
                <a:gd name="T17" fmla="*/ 22 h 467"/>
                <a:gd name="T18" fmla="*/ 821 w 1225"/>
                <a:gd name="T19" fmla="*/ 60 h 467"/>
                <a:gd name="T20" fmla="*/ 929 w 1225"/>
                <a:gd name="T21" fmla="*/ 104 h 467"/>
                <a:gd name="T22" fmla="*/ 1015 w 1225"/>
                <a:gd name="T23" fmla="*/ 150 h 467"/>
                <a:gd name="T24" fmla="*/ 1078 w 1225"/>
                <a:gd name="T25" fmla="*/ 195 h 467"/>
                <a:gd name="T26" fmla="*/ 1122 w 1225"/>
                <a:gd name="T27" fmla="*/ 233 h 467"/>
                <a:gd name="T28" fmla="*/ 1146 w 1225"/>
                <a:gd name="T29" fmla="*/ 258 h 467"/>
                <a:gd name="T30" fmla="*/ 1154 w 1225"/>
                <a:gd name="T31" fmla="*/ 269 h 467"/>
                <a:gd name="T32" fmla="*/ 1162 w 1225"/>
                <a:gd name="T33" fmla="*/ 467 h 467"/>
                <a:gd name="T34" fmla="*/ 990 w 1225"/>
                <a:gd name="T35" fmla="*/ 356 h 467"/>
                <a:gd name="T36" fmla="*/ 982 w 1225"/>
                <a:gd name="T37" fmla="*/ 346 h 467"/>
                <a:gd name="T38" fmla="*/ 960 w 1225"/>
                <a:gd name="T39" fmla="*/ 319 h 467"/>
                <a:gd name="T40" fmla="*/ 922 w 1225"/>
                <a:gd name="T41" fmla="*/ 280 h 467"/>
                <a:gd name="T42" fmla="*/ 863 w 1225"/>
                <a:gd name="T43" fmla="*/ 235 h 467"/>
                <a:gd name="T44" fmla="*/ 785 w 1225"/>
                <a:gd name="T45" fmla="*/ 187 h 467"/>
                <a:gd name="T46" fmla="*/ 683 w 1225"/>
                <a:gd name="T47" fmla="*/ 142 h 467"/>
                <a:gd name="T48" fmla="*/ 554 w 1225"/>
                <a:gd name="T49" fmla="*/ 106 h 467"/>
                <a:gd name="T50" fmla="*/ 425 w 1225"/>
                <a:gd name="T51" fmla="*/ 83 h 467"/>
                <a:gd name="T52" fmla="*/ 307 w 1225"/>
                <a:gd name="T53" fmla="*/ 74 h 467"/>
                <a:gd name="T54" fmla="*/ 205 w 1225"/>
                <a:gd name="T55" fmla="*/ 75 h 467"/>
                <a:gd name="T56" fmla="*/ 120 w 1225"/>
                <a:gd name="T57" fmla="*/ 82 h 467"/>
                <a:gd name="T58" fmla="*/ 55 w 1225"/>
                <a:gd name="T59" fmla="*/ 92 h 467"/>
                <a:gd name="T60" fmla="*/ 14 w 1225"/>
                <a:gd name="T61" fmla="*/ 100 h 467"/>
                <a:gd name="T62" fmla="*/ 0 w 1225"/>
                <a:gd name="T63" fmla="*/ 10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5" h="467">
                  <a:moveTo>
                    <a:pt x="0" y="104"/>
                  </a:moveTo>
                  <a:lnTo>
                    <a:pt x="2" y="102"/>
                  </a:lnTo>
                  <a:lnTo>
                    <a:pt x="11" y="97"/>
                  </a:lnTo>
                  <a:lnTo>
                    <a:pt x="26" y="91"/>
                  </a:lnTo>
                  <a:lnTo>
                    <a:pt x="46" y="82"/>
                  </a:lnTo>
                  <a:lnTo>
                    <a:pt x="71" y="71"/>
                  </a:lnTo>
                  <a:lnTo>
                    <a:pt x="100" y="61"/>
                  </a:lnTo>
                  <a:lnTo>
                    <a:pt x="135" y="49"/>
                  </a:lnTo>
                  <a:lnTo>
                    <a:pt x="174" y="38"/>
                  </a:lnTo>
                  <a:lnTo>
                    <a:pt x="218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0" y="3"/>
                  </a:lnTo>
                  <a:lnTo>
                    <a:pt x="427" y="0"/>
                  </a:lnTo>
                  <a:lnTo>
                    <a:pt x="489" y="0"/>
                  </a:lnTo>
                  <a:lnTo>
                    <a:pt x="552" y="3"/>
                  </a:lnTo>
                  <a:lnTo>
                    <a:pt x="618" y="11"/>
                  </a:lnTo>
                  <a:lnTo>
                    <a:pt x="687" y="22"/>
                  </a:lnTo>
                  <a:lnTo>
                    <a:pt x="758" y="40"/>
                  </a:lnTo>
                  <a:lnTo>
                    <a:pt x="821" y="60"/>
                  </a:lnTo>
                  <a:lnTo>
                    <a:pt x="879" y="80"/>
                  </a:lnTo>
                  <a:lnTo>
                    <a:pt x="929" y="104"/>
                  </a:lnTo>
                  <a:lnTo>
                    <a:pt x="975" y="127"/>
                  </a:lnTo>
                  <a:lnTo>
                    <a:pt x="1015" y="150"/>
                  </a:lnTo>
                  <a:lnTo>
                    <a:pt x="1049" y="173"/>
                  </a:lnTo>
                  <a:lnTo>
                    <a:pt x="1078" y="195"/>
                  </a:lnTo>
                  <a:lnTo>
                    <a:pt x="1102" y="214"/>
                  </a:lnTo>
                  <a:lnTo>
                    <a:pt x="1122" y="233"/>
                  </a:lnTo>
                  <a:lnTo>
                    <a:pt x="1136" y="247"/>
                  </a:lnTo>
                  <a:lnTo>
                    <a:pt x="1146" y="258"/>
                  </a:lnTo>
                  <a:lnTo>
                    <a:pt x="1153" y="266"/>
                  </a:lnTo>
                  <a:lnTo>
                    <a:pt x="1154" y="269"/>
                  </a:lnTo>
                  <a:lnTo>
                    <a:pt x="1225" y="227"/>
                  </a:lnTo>
                  <a:lnTo>
                    <a:pt x="1162" y="467"/>
                  </a:lnTo>
                  <a:lnTo>
                    <a:pt x="916" y="407"/>
                  </a:lnTo>
                  <a:lnTo>
                    <a:pt x="990" y="356"/>
                  </a:lnTo>
                  <a:lnTo>
                    <a:pt x="987" y="354"/>
                  </a:lnTo>
                  <a:lnTo>
                    <a:pt x="982" y="346"/>
                  </a:lnTo>
                  <a:lnTo>
                    <a:pt x="973" y="334"/>
                  </a:lnTo>
                  <a:lnTo>
                    <a:pt x="960" y="319"/>
                  </a:lnTo>
                  <a:lnTo>
                    <a:pt x="944" y="301"/>
                  </a:lnTo>
                  <a:lnTo>
                    <a:pt x="922" y="280"/>
                  </a:lnTo>
                  <a:lnTo>
                    <a:pt x="896" y="258"/>
                  </a:lnTo>
                  <a:lnTo>
                    <a:pt x="863" y="235"/>
                  </a:lnTo>
                  <a:lnTo>
                    <a:pt x="827" y="211"/>
                  </a:lnTo>
                  <a:lnTo>
                    <a:pt x="785" y="187"/>
                  </a:lnTo>
                  <a:lnTo>
                    <a:pt x="737" y="164"/>
                  </a:lnTo>
                  <a:lnTo>
                    <a:pt x="683" y="142"/>
                  </a:lnTo>
                  <a:lnTo>
                    <a:pt x="622" y="123"/>
                  </a:lnTo>
                  <a:lnTo>
                    <a:pt x="554" y="106"/>
                  </a:lnTo>
                  <a:lnTo>
                    <a:pt x="488" y="92"/>
                  </a:lnTo>
                  <a:lnTo>
                    <a:pt x="425" y="83"/>
                  </a:lnTo>
                  <a:lnTo>
                    <a:pt x="365" y="76"/>
                  </a:lnTo>
                  <a:lnTo>
                    <a:pt x="307" y="74"/>
                  </a:lnTo>
                  <a:lnTo>
                    <a:pt x="254" y="73"/>
                  </a:lnTo>
                  <a:lnTo>
                    <a:pt x="205" y="75"/>
                  </a:lnTo>
                  <a:lnTo>
                    <a:pt x="160" y="78"/>
                  </a:lnTo>
                  <a:lnTo>
                    <a:pt x="120" y="82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31" y="96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333399"/>
            </a:solidFill>
            <a:ln w="0">
              <a:solidFill>
                <a:srgbClr val="BBF6EE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gray">
            <a:xfrm>
              <a:off x="4678363" y="2362200"/>
              <a:ext cx="2408237" cy="2251075"/>
            </a:xfrm>
            <a:custGeom>
              <a:avLst/>
              <a:gdLst>
                <a:gd name="T0" fmla="*/ 0 w 952"/>
                <a:gd name="T1" fmla="*/ 756 h 947"/>
                <a:gd name="T2" fmla="*/ 191 w 952"/>
                <a:gd name="T3" fmla="*/ 591 h 947"/>
                <a:gd name="T4" fmla="*/ 190 w 952"/>
                <a:gd name="T5" fmla="*/ 672 h 947"/>
                <a:gd name="T6" fmla="*/ 194 w 952"/>
                <a:gd name="T7" fmla="*/ 672 h 947"/>
                <a:gd name="T8" fmla="*/ 205 w 952"/>
                <a:gd name="T9" fmla="*/ 672 h 947"/>
                <a:gd name="T10" fmla="*/ 225 w 952"/>
                <a:gd name="T11" fmla="*/ 671 h 947"/>
                <a:gd name="T12" fmla="*/ 250 w 952"/>
                <a:gd name="T13" fmla="*/ 667 h 947"/>
                <a:gd name="T14" fmla="*/ 281 w 952"/>
                <a:gd name="T15" fmla="*/ 662 h 947"/>
                <a:gd name="T16" fmla="*/ 316 w 952"/>
                <a:gd name="T17" fmla="*/ 653 h 947"/>
                <a:gd name="T18" fmla="*/ 356 w 952"/>
                <a:gd name="T19" fmla="*/ 641 h 947"/>
                <a:gd name="T20" fmla="*/ 399 w 952"/>
                <a:gd name="T21" fmla="*/ 626 h 947"/>
                <a:gd name="T22" fmla="*/ 444 w 952"/>
                <a:gd name="T23" fmla="*/ 605 h 947"/>
                <a:gd name="T24" fmla="*/ 492 w 952"/>
                <a:gd name="T25" fmla="*/ 578 h 947"/>
                <a:gd name="T26" fmla="*/ 540 w 952"/>
                <a:gd name="T27" fmla="*/ 547 h 947"/>
                <a:gd name="T28" fmla="*/ 587 w 952"/>
                <a:gd name="T29" fmla="*/ 508 h 947"/>
                <a:gd name="T30" fmla="*/ 635 w 952"/>
                <a:gd name="T31" fmla="*/ 463 h 947"/>
                <a:gd name="T32" fmla="*/ 689 w 952"/>
                <a:gd name="T33" fmla="*/ 405 h 947"/>
                <a:gd name="T34" fmla="*/ 737 w 952"/>
                <a:gd name="T35" fmla="*/ 350 h 947"/>
                <a:gd name="T36" fmla="*/ 780 w 952"/>
                <a:gd name="T37" fmla="*/ 298 h 947"/>
                <a:gd name="T38" fmla="*/ 816 w 952"/>
                <a:gd name="T39" fmla="*/ 249 h 947"/>
                <a:gd name="T40" fmla="*/ 847 w 952"/>
                <a:gd name="T41" fmla="*/ 204 h 947"/>
                <a:gd name="T42" fmla="*/ 873 w 952"/>
                <a:gd name="T43" fmla="*/ 164 h 947"/>
                <a:gd name="T44" fmla="*/ 895 w 952"/>
                <a:gd name="T45" fmla="*/ 126 h 947"/>
                <a:gd name="T46" fmla="*/ 913 w 952"/>
                <a:gd name="T47" fmla="*/ 94 h 947"/>
                <a:gd name="T48" fmla="*/ 926 w 952"/>
                <a:gd name="T49" fmla="*/ 66 h 947"/>
                <a:gd name="T50" fmla="*/ 936 w 952"/>
                <a:gd name="T51" fmla="*/ 42 h 947"/>
                <a:gd name="T52" fmla="*/ 944 w 952"/>
                <a:gd name="T53" fmla="*/ 24 h 947"/>
                <a:gd name="T54" fmla="*/ 949 w 952"/>
                <a:gd name="T55" fmla="*/ 12 h 947"/>
                <a:gd name="T56" fmla="*/ 952 w 952"/>
                <a:gd name="T57" fmla="*/ 2 h 947"/>
                <a:gd name="T58" fmla="*/ 952 w 952"/>
                <a:gd name="T59" fmla="*/ 0 h 947"/>
                <a:gd name="T60" fmla="*/ 952 w 952"/>
                <a:gd name="T61" fmla="*/ 4 h 947"/>
                <a:gd name="T62" fmla="*/ 950 w 952"/>
                <a:gd name="T63" fmla="*/ 17 h 947"/>
                <a:gd name="T64" fmla="*/ 948 w 952"/>
                <a:gd name="T65" fmla="*/ 36 h 947"/>
                <a:gd name="T66" fmla="*/ 942 w 952"/>
                <a:gd name="T67" fmla="*/ 62 h 947"/>
                <a:gd name="T68" fmla="*/ 936 w 952"/>
                <a:gd name="T69" fmla="*/ 93 h 947"/>
                <a:gd name="T70" fmla="*/ 927 w 952"/>
                <a:gd name="T71" fmla="*/ 130 h 947"/>
                <a:gd name="T72" fmla="*/ 914 w 952"/>
                <a:gd name="T73" fmla="*/ 172 h 947"/>
                <a:gd name="T74" fmla="*/ 899 w 952"/>
                <a:gd name="T75" fmla="*/ 217 h 947"/>
                <a:gd name="T76" fmla="*/ 881 w 952"/>
                <a:gd name="T77" fmla="*/ 264 h 947"/>
                <a:gd name="T78" fmla="*/ 857 w 952"/>
                <a:gd name="T79" fmla="*/ 315 h 947"/>
                <a:gd name="T80" fmla="*/ 830 w 952"/>
                <a:gd name="T81" fmla="*/ 368 h 947"/>
                <a:gd name="T82" fmla="*/ 798 w 952"/>
                <a:gd name="T83" fmla="*/ 421 h 947"/>
                <a:gd name="T84" fmla="*/ 762 w 952"/>
                <a:gd name="T85" fmla="*/ 475 h 947"/>
                <a:gd name="T86" fmla="*/ 719 w 952"/>
                <a:gd name="T87" fmla="*/ 529 h 947"/>
                <a:gd name="T88" fmla="*/ 671 w 952"/>
                <a:gd name="T89" fmla="*/ 582 h 947"/>
                <a:gd name="T90" fmla="*/ 613 w 952"/>
                <a:gd name="T91" fmla="*/ 637 h 947"/>
                <a:gd name="T92" fmla="*/ 555 w 952"/>
                <a:gd name="T93" fmla="*/ 685 h 947"/>
                <a:gd name="T94" fmla="*/ 500 w 952"/>
                <a:gd name="T95" fmla="*/ 726 h 947"/>
                <a:gd name="T96" fmla="*/ 447 w 952"/>
                <a:gd name="T97" fmla="*/ 761 h 947"/>
                <a:gd name="T98" fmla="*/ 396 w 952"/>
                <a:gd name="T99" fmla="*/ 790 h 947"/>
                <a:gd name="T100" fmla="*/ 350 w 952"/>
                <a:gd name="T101" fmla="*/ 813 h 947"/>
                <a:gd name="T102" fmla="*/ 307 w 952"/>
                <a:gd name="T103" fmla="*/ 831 h 947"/>
                <a:gd name="T104" fmla="*/ 270 w 952"/>
                <a:gd name="T105" fmla="*/ 845 h 947"/>
                <a:gd name="T106" fmla="*/ 238 w 952"/>
                <a:gd name="T107" fmla="*/ 855 h 947"/>
                <a:gd name="T108" fmla="*/ 212 w 952"/>
                <a:gd name="T109" fmla="*/ 862 h 947"/>
                <a:gd name="T110" fmla="*/ 192 w 952"/>
                <a:gd name="T111" fmla="*/ 866 h 947"/>
                <a:gd name="T112" fmla="*/ 181 w 952"/>
                <a:gd name="T113" fmla="*/ 868 h 947"/>
                <a:gd name="T114" fmla="*/ 176 w 952"/>
                <a:gd name="T115" fmla="*/ 868 h 947"/>
                <a:gd name="T116" fmla="*/ 167 w 952"/>
                <a:gd name="T117" fmla="*/ 947 h 947"/>
                <a:gd name="T118" fmla="*/ 0 w 952"/>
                <a:gd name="T119" fmla="*/ 756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2" h="947">
                  <a:moveTo>
                    <a:pt x="0" y="756"/>
                  </a:moveTo>
                  <a:lnTo>
                    <a:pt x="191" y="591"/>
                  </a:lnTo>
                  <a:lnTo>
                    <a:pt x="190" y="672"/>
                  </a:lnTo>
                  <a:lnTo>
                    <a:pt x="194" y="672"/>
                  </a:lnTo>
                  <a:lnTo>
                    <a:pt x="205" y="672"/>
                  </a:lnTo>
                  <a:lnTo>
                    <a:pt x="225" y="671"/>
                  </a:lnTo>
                  <a:lnTo>
                    <a:pt x="250" y="667"/>
                  </a:lnTo>
                  <a:lnTo>
                    <a:pt x="281" y="662"/>
                  </a:lnTo>
                  <a:lnTo>
                    <a:pt x="316" y="653"/>
                  </a:lnTo>
                  <a:lnTo>
                    <a:pt x="356" y="641"/>
                  </a:lnTo>
                  <a:lnTo>
                    <a:pt x="399" y="626"/>
                  </a:lnTo>
                  <a:lnTo>
                    <a:pt x="444" y="605"/>
                  </a:lnTo>
                  <a:lnTo>
                    <a:pt x="492" y="578"/>
                  </a:lnTo>
                  <a:lnTo>
                    <a:pt x="540" y="547"/>
                  </a:lnTo>
                  <a:lnTo>
                    <a:pt x="587" y="508"/>
                  </a:lnTo>
                  <a:lnTo>
                    <a:pt x="635" y="463"/>
                  </a:lnTo>
                  <a:lnTo>
                    <a:pt x="689" y="405"/>
                  </a:lnTo>
                  <a:lnTo>
                    <a:pt x="737" y="350"/>
                  </a:lnTo>
                  <a:lnTo>
                    <a:pt x="780" y="298"/>
                  </a:lnTo>
                  <a:lnTo>
                    <a:pt x="816" y="249"/>
                  </a:lnTo>
                  <a:lnTo>
                    <a:pt x="847" y="204"/>
                  </a:lnTo>
                  <a:lnTo>
                    <a:pt x="873" y="164"/>
                  </a:lnTo>
                  <a:lnTo>
                    <a:pt x="895" y="126"/>
                  </a:lnTo>
                  <a:lnTo>
                    <a:pt x="913" y="94"/>
                  </a:lnTo>
                  <a:lnTo>
                    <a:pt x="926" y="66"/>
                  </a:lnTo>
                  <a:lnTo>
                    <a:pt x="936" y="42"/>
                  </a:lnTo>
                  <a:lnTo>
                    <a:pt x="944" y="24"/>
                  </a:lnTo>
                  <a:lnTo>
                    <a:pt x="949" y="12"/>
                  </a:lnTo>
                  <a:lnTo>
                    <a:pt x="952" y="2"/>
                  </a:lnTo>
                  <a:lnTo>
                    <a:pt x="952" y="0"/>
                  </a:lnTo>
                  <a:lnTo>
                    <a:pt x="952" y="4"/>
                  </a:lnTo>
                  <a:lnTo>
                    <a:pt x="950" y="17"/>
                  </a:lnTo>
                  <a:lnTo>
                    <a:pt x="948" y="36"/>
                  </a:lnTo>
                  <a:lnTo>
                    <a:pt x="942" y="62"/>
                  </a:lnTo>
                  <a:lnTo>
                    <a:pt x="936" y="93"/>
                  </a:lnTo>
                  <a:lnTo>
                    <a:pt x="927" y="130"/>
                  </a:lnTo>
                  <a:lnTo>
                    <a:pt x="914" y="172"/>
                  </a:lnTo>
                  <a:lnTo>
                    <a:pt x="899" y="217"/>
                  </a:lnTo>
                  <a:lnTo>
                    <a:pt x="881" y="264"/>
                  </a:lnTo>
                  <a:lnTo>
                    <a:pt x="857" y="315"/>
                  </a:lnTo>
                  <a:lnTo>
                    <a:pt x="830" y="368"/>
                  </a:lnTo>
                  <a:lnTo>
                    <a:pt x="798" y="421"/>
                  </a:lnTo>
                  <a:lnTo>
                    <a:pt x="762" y="475"/>
                  </a:lnTo>
                  <a:lnTo>
                    <a:pt x="719" y="529"/>
                  </a:lnTo>
                  <a:lnTo>
                    <a:pt x="671" y="582"/>
                  </a:lnTo>
                  <a:lnTo>
                    <a:pt x="613" y="637"/>
                  </a:lnTo>
                  <a:lnTo>
                    <a:pt x="555" y="685"/>
                  </a:lnTo>
                  <a:lnTo>
                    <a:pt x="500" y="726"/>
                  </a:lnTo>
                  <a:lnTo>
                    <a:pt x="447" y="761"/>
                  </a:lnTo>
                  <a:lnTo>
                    <a:pt x="396" y="790"/>
                  </a:lnTo>
                  <a:lnTo>
                    <a:pt x="350" y="813"/>
                  </a:lnTo>
                  <a:lnTo>
                    <a:pt x="307" y="831"/>
                  </a:lnTo>
                  <a:lnTo>
                    <a:pt x="270" y="845"/>
                  </a:lnTo>
                  <a:lnTo>
                    <a:pt x="238" y="855"/>
                  </a:lnTo>
                  <a:lnTo>
                    <a:pt x="212" y="862"/>
                  </a:lnTo>
                  <a:lnTo>
                    <a:pt x="192" y="866"/>
                  </a:lnTo>
                  <a:lnTo>
                    <a:pt x="181" y="868"/>
                  </a:lnTo>
                  <a:lnTo>
                    <a:pt x="176" y="868"/>
                  </a:lnTo>
                  <a:lnTo>
                    <a:pt x="167" y="947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gray">
            <a:xfrm>
              <a:off x="1077686" y="3855591"/>
              <a:ext cx="2275116" cy="991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Для сравнения групп использовали таблицы сопряженности.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838200" y="3810000"/>
              <a:ext cx="2819400" cy="11684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3597070" y="1545352"/>
              <a:ext cx="3444209" cy="901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Статистическая обработка проводилась с помощью программы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Microsoft Office Ex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el 2010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3352800" y="1471929"/>
              <a:ext cx="4038600" cy="991213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5319174" y="4714875"/>
              <a:ext cx="2924329" cy="117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Подсчитывали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абсолютные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относительные частоты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для каждого качественного номинального признака.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5029200" y="4495800"/>
              <a:ext cx="3429000" cy="151536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4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495</Words>
  <Application>Microsoft Office PowerPoint</Application>
  <PresentationFormat>Произвольный</PresentationFormat>
  <Paragraphs>157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Корженский</dc:creator>
  <cp:lastModifiedBy>Администратор</cp:lastModifiedBy>
  <cp:revision>36</cp:revision>
  <dcterms:created xsi:type="dcterms:W3CDTF">2017-10-23T14:51:55Z</dcterms:created>
  <dcterms:modified xsi:type="dcterms:W3CDTF">2017-10-25T09:47:27Z</dcterms:modified>
</cp:coreProperties>
</file>